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285" r:id="rId3"/>
    <p:sldId id="292" r:id="rId4"/>
    <p:sldId id="311" r:id="rId5"/>
    <p:sldId id="310" r:id="rId6"/>
    <p:sldId id="317" r:id="rId7"/>
    <p:sldId id="318" r:id="rId8"/>
    <p:sldId id="312" r:id="rId9"/>
    <p:sldId id="320" r:id="rId10"/>
    <p:sldId id="321" r:id="rId11"/>
    <p:sldId id="314" r:id="rId12"/>
    <p:sldId id="315" r:id="rId13"/>
    <p:sldId id="316" r:id="rId14"/>
    <p:sldId id="319" r:id="rId15"/>
    <p:sldId id="282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354999"/>
    <a:srgbClr val="FEB800"/>
    <a:srgbClr val="BBCCE7"/>
    <a:srgbClr val="FF2837"/>
    <a:srgbClr val="BCCBE8"/>
    <a:srgbClr val="212952"/>
    <a:srgbClr val="382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BC12-DC86-4783-94B9-FC466C9AD583}" type="datetimeFigureOut">
              <a:rPr lang="es-CO" smtClean="0"/>
              <a:t>31/05/2022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569D5-2487-445A-A7F9-6BDC7EEFB3D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057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0B54-89C6-4496-8334-87248887D138}" type="datetimeFigureOut">
              <a:rPr lang="es-CO" smtClean="0"/>
              <a:t>31/05/2022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4FBD-0562-4740-B336-466E769490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43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54FBD-0562-4740-B336-466E769490B9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735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29359a52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229359a52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B568-820C-3C44-8AE6-BA425F87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891" y="1369582"/>
            <a:ext cx="4835814" cy="2059418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891" y="3429000"/>
            <a:ext cx="4835814" cy="152717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1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328" y="272759"/>
            <a:ext cx="9063182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5668CD-A8AA-4B10-8E73-1B1566D3D4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953328" y="1598328"/>
            <a:ext cx="9063182" cy="4351337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4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49" y="296822"/>
            <a:ext cx="9063182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5668CD-A8AA-4B10-8E73-1B1566D3D4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54449" y="1622391"/>
            <a:ext cx="9063182" cy="4351337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7819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86" y="272765"/>
            <a:ext cx="9063182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E4A1-7A76-CD4D-B4B6-410FF5C1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6" y="1622428"/>
            <a:ext cx="9063182" cy="435133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9560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CF79B4-6362-4F4B-96CD-6766203A4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164" y="2216727"/>
            <a:ext cx="8349673" cy="2062338"/>
          </a:xfrm>
        </p:spPr>
        <p:txBody>
          <a:bodyPr anchor="b"/>
          <a:lstStyle>
            <a:lvl1pPr algn="ctr">
              <a:defRPr sz="600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Gracias!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845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20446cb612_0_395"/>
          <p:cNvSpPr txBox="1">
            <a:spLocks noGrp="1"/>
          </p:cNvSpPr>
          <p:nvPr>
            <p:ph type="ctrTitle"/>
          </p:nvPr>
        </p:nvSpPr>
        <p:spPr>
          <a:xfrm>
            <a:off x="5272641" y="1122363"/>
            <a:ext cx="6040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alibri"/>
              <a:buNone/>
              <a:defRPr sz="6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120446cb612_0_395"/>
          <p:cNvSpPr txBox="1">
            <a:spLocks noGrp="1"/>
          </p:cNvSpPr>
          <p:nvPr>
            <p:ph type="subTitle" idx="1"/>
          </p:nvPr>
        </p:nvSpPr>
        <p:spPr>
          <a:xfrm>
            <a:off x="5272641" y="3602038"/>
            <a:ext cx="6040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g120446cb612_0_3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20446cb612_0_3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20446cb612_0_3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45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20446cb612_0_40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20446cb612_0_40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120446cb612_0_4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20446cb612_0_4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20446cb612_0_4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27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0446cb612_0_4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20446cb612_0_4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g120446cb612_0_4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g120446cb612_0_4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20446cb612_0_4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20446cb612_0_4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37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20446cb612_0_4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20446cb612_0_4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g120446cb612_0_4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120446cb612_0_4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g120446cb612_0_4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120446cb612_0_4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20446cb612_0_4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20446cb612_0_4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360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0446cb612_0_4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20446cb612_0_4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20446cb612_0_4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60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20446cb612_0_4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20446cb612_0_4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g120446cb612_0_4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g120446cb612_0_4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20446cb612_0_4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20446cb612_0_4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13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6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0446cb612_0_4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20446cb612_0_4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g120446cb612_0_4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g120446cb612_0_4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20446cb612_0_4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20446cb612_0_4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89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0446cb612_0_4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20446cb612_0_45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120446cb612_0_4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20446cb612_0_4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20446cb612_0_4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903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0446cb612_0_45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20446cb612_0_45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120446cb612_0_4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20446cb612_0_4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20446cb612_0_4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84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E695-BA0E-8248-B484-1069AE83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65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8115B-5874-4849-9DDE-41FF141F690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98328"/>
            <a:ext cx="10515600" cy="4351337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081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4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CBCD42-70EB-634C-8BA9-9426B916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75333"/>
            <a:ext cx="8799095" cy="649662"/>
          </a:xfrm>
        </p:spPr>
        <p:txBody>
          <a:bodyPr anchor="t">
            <a:normAutofit/>
          </a:bodyPr>
          <a:lstStyle>
            <a:lvl1pPr>
              <a:defRPr sz="40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B7C2E1-E681-074D-8F59-7B5C17BD6A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0400" y="3573385"/>
            <a:ext cx="4835814" cy="509336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Subtitulo</a:t>
            </a:r>
            <a:r>
              <a:rPr lang="en-US" dirty="0"/>
              <a:t> del </a:t>
            </a:r>
            <a:r>
              <a:rPr lang="en-US" dirty="0" err="1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CF79B4-6362-4F4B-96CD-6766203A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835" y="637309"/>
            <a:ext cx="5347855" cy="3232436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rgbClr val="35499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F334ED-CE9C-4AFF-92A9-C4E0937DE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835" y="3960071"/>
            <a:ext cx="5347855" cy="143684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1295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64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D5EDA-3BB2-B948-892F-28AB3156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E3261-7E47-1045-8882-97672006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68F4D-DD6E-274F-8363-5F7481575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D563-7F42-8940-B831-0AE9D87CB2A6}" type="datetimeFigureOut">
              <a:rPr lang="x-none" smtClean="0"/>
              <a:t>31/05/2022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AF960-ECA2-8A4B-A4E7-AE79CCD6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6A978-A644-EA4C-9A08-02C65F5C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BF2B-CB7E-8E44-B440-2E63C1DCD9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06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60" r:id="rId4"/>
    <p:sldLayoutId id="2147483654" r:id="rId5"/>
    <p:sldLayoutId id="2147483656" r:id="rId6"/>
    <p:sldLayoutId id="2147483657" r:id="rId7"/>
    <p:sldLayoutId id="2147483661" r:id="rId8"/>
    <p:sldLayoutId id="2147483655" r:id="rId9"/>
    <p:sldLayoutId id="2147483665" r:id="rId10"/>
    <p:sldLayoutId id="2147483664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20446cb612_0_3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20446cb612_0_3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120446cb612_0_3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9" name="Google Shape;9;g120446cb612_0_3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0" name="Google Shape;10;g120446cb612_0_3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kern="0"/>
              <a:pPr/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62519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arrolloeconomico.gov.co/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9.png"/><Relationship Id="rId3" Type="http://schemas.microsoft.com/office/2007/relationships/hdphoto" Target="../media/hdphoto4.wdp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1.png"/><Relationship Id="rId10" Type="http://schemas.microsoft.com/office/2007/relationships/hdphoto" Target="../media/hdphoto6.wdp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2FFE-4639-4053-97ED-6108530E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891" y="2159146"/>
            <a:ext cx="4835814" cy="2059418"/>
          </a:xfrm>
        </p:spPr>
        <p:txBody>
          <a:bodyPr>
            <a:normAutofit/>
          </a:bodyPr>
          <a:lstStyle/>
          <a:p>
            <a:pPr marL="12026" marR="4811" algn="ctr" defTabSz="1219170">
              <a:spcBef>
                <a:spcPts val="861"/>
              </a:spcBef>
            </a:pPr>
            <a: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  <a:t>DIÁLOGOS CIUDADANOS:</a:t>
            </a:r>
            <a:b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</a:br>
            <a:endParaRPr lang="es-CO" sz="4400" b="1" kern="0" spc="-95" dirty="0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61B56E-D768-4D19-9B49-B1EE39F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891" y="3669145"/>
            <a:ext cx="4835814" cy="1527175"/>
          </a:xfrm>
        </p:spPr>
        <p:txBody>
          <a:bodyPr/>
          <a:lstStyle/>
          <a:p>
            <a:pPr algn="ctr"/>
            <a:r>
              <a:rPr lang="es-MX" dirty="0"/>
              <a:t>EMPLEO, EMPRENDIMIENTO &amp; COMPETITIVIDAD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122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2FFE-4639-4053-97ED-6108530E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037" y="2797553"/>
            <a:ext cx="8030817" cy="2059418"/>
          </a:xfrm>
        </p:spPr>
        <p:txBody>
          <a:bodyPr>
            <a:normAutofit/>
          </a:bodyPr>
          <a:lstStyle/>
          <a:p>
            <a:pPr marL="12026" marR="4811" algn="ctr" defTabSz="1219170">
              <a:spcBef>
                <a:spcPts val="861"/>
              </a:spcBef>
            </a:pPr>
            <a: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  <a:t>Temática 2.</a:t>
            </a:r>
            <a:b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</a:br>
            <a:endParaRPr lang="es-CO" sz="4400" b="1" kern="0" spc="-95" dirty="0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61B56E-D768-4D19-9B49-B1EE39F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2893" y="4397331"/>
            <a:ext cx="7139107" cy="1527175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Competitividad Innovación y Productividad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9028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622701B-E636-9FFE-2FB4-6EBA25BF69BE}"/>
              </a:ext>
            </a:extLst>
          </p:cNvPr>
          <p:cNvSpPr txBox="1"/>
          <p:nvPr/>
        </p:nvSpPr>
        <p:spPr>
          <a:xfrm>
            <a:off x="3996719" y="142302"/>
            <a:ext cx="75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andara" panose="020E0502030303020204" pitchFamily="34" charset="0"/>
              </a:rPr>
              <a:t>COMPETITIVIDAD, INNOVACIÓN &amp; PRODUCTIVIDAD </a:t>
            </a:r>
            <a:endParaRPr lang="es-CO" dirty="0">
              <a:latin typeface="Candara" panose="020E0502030303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C0B2735-8BDD-744D-73A3-CFAAB78AC7E5}"/>
              </a:ext>
            </a:extLst>
          </p:cNvPr>
          <p:cNvSpPr txBox="1">
            <a:spLocks/>
          </p:cNvSpPr>
          <p:nvPr/>
        </p:nvSpPr>
        <p:spPr>
          <a:xfrm>
            <a:off x="149862" y="1294028"/>
            <a:ext cx="3277362" cy="3964539"/>
          </a:xfrm>
          <a:prstGeom prst="rect">
            <a:avLst/>
          </a:prstGeom>
        </p:spPr>
        <p:txBody>
          <a:bodyPr vert="horz" wrap="square" lIns="0" tIns="90797" rIns="0" bIns="0" rtlCol="0">
            <a:spAutoFit/>
          </a:bodyPr>
          <a:lstStyle>
            <a:lvl1pPr>
              <a:defRPr sz="4400" b="1" i="0">
                <a:solidFill>
                  <a:srgbClr val="FFC0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026" marR="4811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Nuestro propósito es: </a:t>
            </a:r>
          </a:p>
          <a:p>
            <a:pPr algn="just"/>
            <a:r>
              <a:rPr lang="es-ES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Mejorar la competitividad de la ciudad, a través del fortalecimiento del sector empresarial y su entorno, mediante el uso productivo del conocimiento en ciencia, tecnología e innovación.</a:t>
            </a:r>
          </a:p>
          <a:p>
            <a:pPr marL="12026" marR="4811" algn="just" defTabSz="914400">
              <a:spcBef>
                <a:spcPts val="715"/>
              </a:spcBef>
            </a:pPr>
            <a:endParaRPr lang="es-ES" sz="1600" kern="0" spc="256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2026" marR="4811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¿A quién va dirigido?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Emprendimientos.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MiPymes.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Aglomeraciones productivas.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Famiempresas.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Universidades y grupos de investigación.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63FDFD-CA98-9E6A-0E6A-DD5B5D568A73}"/>
              </a:ext>
            </a:extLst>
          </p:cNvPr>
          <p:cNvCxnSpPr>
            <a:cxnSpLocks/>
          </p:cNvCxnSpPr>
          <p:nvPr/>
        </p:nvCxnSpPr>
        <p:spPr>
          <a:xfrm>
            <a:off x="3549316" y="327898"/>
            <a:ext cx="0" cy="597664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E34636D-279B-6D25-E8F8-12B341A5B4F4}"/>
              </a:ext>
            </a:extLst>
          </p:cNvPr>
          <p:cNvSpPr txBox="1"/>
          <p:nvPr/>
        </p:nvSpPr>
        <p:spPr>
          <a:xfrm>
            <a:off x="5172298" y="733273"/>
            <a:ext cx="6854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Century Gothic" panose="020B0502020202020204" pitchFamily="34" charset="0"/>
              </a:rPr>
              <a:t>Programa para el desarrollo de la innovación, las nuevas tecnologías e industrias creativas de la ciudad, a través de programas empresariales. Nuestras líneas son: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2125C47-2DA3-D477-E649-1A9A2B1A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4040" l="3681" r="95399">
                        <a14:foregroundMark x1="48160" y1="37086" x2="48160" y2="37086"/>
                        <a14:foregroundMark x1="61656" y1="37086" x2="61656" y2="37086"/>
                        <a14:foregroundMark x1="60429" y1="11258" x2="60429" y2="11258"/>
                        <a14:foregroundMark x1="69325" y1="33775" x2="69325" y2="33775"/>
                        <a14:foregroundMark x1="80675" y1="35099" x2="80675" y2="35099"/>
                        <a14:foregroundMark x1="80368" y1="16556" x2="80368" y2="16556"/>
                        <a14:foregroundMark x1="88344" y1="37748" x2="88344" y2="37748"/>
                        <a14:foregroundMark x1="24233" y1="28477" x2="24233" y2="28477"/>
                        <a14:foregroundMark x1="38037" y1="37748" x2="38037" y2="37748"/>
                        <a14:foregroundMark x1="37117" y1="68212" x2="37117" y2="68212"/>
                        <a14:foregroundMark x1="31595" y1="64238" x2="31595" y2="64238"/>
                        <a14:foregroundMark x1="25767" y1="71523" x2="25767" y2="71523"/>
                        <a14:foregroundMark x1="27301" y1="87417" x2="27301" y2="87417"/>
                        <a14:foregroundMark x1="13190" y1="85430" x2="13190" y2="85430"/>
                        <a14:foregroundMark x1="17791" y1="69536" x2="17791" y2="69536"/>
                        <a14:foregroundMark x1="13497" y1="53642" x2="13497" y2="53642"/>
                        <a14:foregroundMark x1="3681" y1="62252" x2="3681" y2="62252"/>
                        <a14:foregroundMark x1="11043" y1="37748" x2="11043" y2="37748"/>
                        <a14:foregroundMark x1="5828" y1="32450" x2="5828" y2="32450"/>
                        <a14:foregroundMark x1="15644" y1="15232" x2="15644" y2="15232"/>
                        <a14:foregroundMark x1="18098" y1="28477" x2="18098" y2="28477"/>
                        <a14:foregroundMark x1="22393" y1="11921" x2="22393" y2="11921"/>
                        <a14:foregroundMark x1="26074" y1="29801" x2="26074" y2="29801"/>
                        <a14:foregroundMark x1="33129" y1="28477" x2="33129" y2="28477"/>
                        <a14:foregroundMark x1="28834" y1="14570" x2="28834" y2="14570"/>
                        <a14:foregroundMark x1="95399" y1="60265" x2="95399" y2="60265"/>
                        <a14:foregroundMark x1="44479" y1="71523" x2="44479" y2="71523"/>
                        <a14:foregroundMark x1="49387" y1="73510" x2="49387" y2="73510"/>
                        <a14:foregroundMark x1="51840" y1="72848" x2="51840" y2="72848"/>
                        <a14:foregroundMark x1="58282" y1="70861" x2="58282" y2="70861"/>
                        <a14:foregroundMark x1="60123" y1="70861" x2="60123" y2="70861"/>
                        <a14:foregroundMark x1="64110" y1="70199" x2="64110" y2="70199"/>
                        <a14:foregroundMark x1="62883" y1="70199" x2="62883" y2="70199"/>
                        <a14:foregroundMark x1="65644" y1="70199" x2="65644" y2="70199"/>
                        <a14:foregroundMark x1="68405" y1="70199" x2="68405" y2="70199"/>
                        <a14:foregroundMark x1="71166" y1="70199" x2="71166" y2="70199"/>
                        <a14:foregroundMark x1="73006" y1="70199" x2="73006" y2="70199"/>
                        <a14:foregroundMark x1="75153" y1="71523" x2="75153" y2="71523"/>
                        <a14:foregroundMark x1="77914" y1="71523" x2="77914" y2="71523"/>
                        <a14:foregroundMark x1="79755" y1="71523" x2="79755" y2="71523"/>
                        <a14:foregroundMark x1="82209" y1="70861" x2="82209" y2="70861"/>
                        <a14:foregroundMark x1="45092" y1="81457" x2="45092" y2="81457"/>
                        <a14:foregroundMark x1="46933" y1="81457" x2="46933" y2="81457"/>
                        <a14:foregroundMark x1="48773" y1="81457" x2="48773" y2="81457"/>
                        <a14:foregroundMark x1="50920" y1="81457" x2="50920" y2="81457"/>
                        <a14:foregroundMark x1="53374" y1="81457" x2="53374" y2="81457"/>
                        <a14:foregroundMark x1="58282" y1="81457" x2="58282" y2="81457"/>
                        <a14:foregroundMark x1="61656" y1="82781" x2="61656" y2="82781"/>
                        <a14:foregroundMark x1="62577" y1="82781" x2="62577" y2="82781"/>
                        <a14:foregroundMark x1="64110" y1="82119" x2="64110" y2="82119"/>
                        <a14:foregroundMark x1="62577" y1="78146" x2="62577" y2="78146"/>
                        <a14:foregroundMark x1="66871" y1="81457" x2="66871" y2="81457"/>
                        <a14:foregroundMark x1="69325" y1="82119" x2="69325" y2="82119"/>
                        <a14:foregroundMark x1="71779" y1="82119" x2="71779" y2="82119"/>
                        <a14:foregroundMark x1="74847" y1="82119" x2="74847" y2="82119"/>
                        <a14:foregroundMark x1="77914" y1="82119" x2="77914" y2="82119"/>
                        <a14:foregroundMark x1="80675" y1="80795" x2="80675" y2="80795"/>
                        <a14:foregroundMark x1="83742" y1="80795" x2="83742" y2="80795"/>
                        <a14:foregroundMark x1="60736" y1="91391" x2="60736" y2="91391"/>
                        <a14:foregroundMark x1="58589" y1="91391" x2="58589" y2="91391"/>
                        <a14:foregroundMark x1="56748" y1="91391" x2="56748" y2="91391"/>
                        <a14:foregroundMark x1="55521" y1="91391" x2="55521" y2="91391"/>
                        <a14:foregroundMark x1="53988" y1="91391" x2="53988" y2="91391"/>
                        <a14:foregroundMark x1="52147" y1="91391" x2="52147" y2="91391"/>
                        <a14:foregroundMark x1="49080" y1="94040" x2="49080" y2="94040"/>
                        <a14:foregroundMark x1="55828" y1="84106" x2="55828" y2="84106"/>
                        <a14:foregroundMark x1="59816" y1="74172" x2="59816" y2="74172"/>
                        <a14:foregroundMark x1="4294" y1="48344" x2="4294" y2="48344"/>
                        <a14:foregroundMark x1="8896" y1="21854" x2="8896" y2="21854"/>
                        <a14:foregroundMark x1="19939" y1="91391" x2="19939" y2="91391"/>
                        <a14:foregroundMark x1="45092" y1="81457" x2="45092" y2="81457"/>
                        <a14:foregroundMark x1="45399" y1="80132" x2="45399" y2="80132"/>
                        <a14:foregroundMark x1="45399" y1="78808" x2="45399" y2="78808"/>
                        <a14:foregroundMark x1="45092" y1="68874" x2="45092" y2="68874"/>
                        <a14:foregroundMark x1="47546" y1="68212" x2="47546" y2="68212"/>
                        <a14:foregroundMark x1="56135" y1="91391" x2="56135" y2="91391"/>
                        <a14:foregroundMark x1="58282" y1="89404" x2="58282" y2="89404"/>
                        <a14:foregroundMark x1="56442" y1="90066" x2="56442" y2="90066"/>
                        <a14:foregroundMark x1="50920" y1="92715" x2="50920" y2="92715"/>
                        <a14:foregroundMark x1="51534" y1="93377" x2="51534" y2="93377"/>
                        <a14:foregroundMark x1="52454" y1="90066" x2="52454" y2="90066"/>
                        <a14:foregroundMark x1="62577" y1="72185" x2="62577" y2="72185"/>
                        <a14:foregroundMark x1="65644" y1="72185" x2="65644" y2="72185"/>
                        <a14:foregroundMark x1="71166" y1="71523" x2="71166" y2="71523"/>
                        <a14:foregroundMark x1="75460" y1="70861" x2="76380" y2="70199"/>
                        <a14:foregroundMark x1="78221" y1="70199" x2="78221" y2="70199"/>
                        <a14:foregroundMark x1="80061" y1="70199" x2="80061" y2="70199"/>
                        <a14:foregroundMark x1="81595" y1="71523" x2="81595" y2="71523"/>
                        <a14:foregroundMark x1="82209" y1="75497" x2="82209" y2="75497"/>
                        <a14:foregroundMark x1="82209" y1="70199" x2="82209" y2="70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144" y="773212"/>
            <a:ext cx="1487510" cy="658786"/>
          </a:xfrm>
          <a:prstGeom prst="rect">
            <a:avLst/>
          </a:prstGeom>
        </p:spPr>
      </p:pic>
      <p:pic>
        <p:nvPicPr>
          <p:cNvPr id="38" name="object 7">
            <a:extLst>
              <a:ext uri="{FF2B5EF4-FFF2-40B4-BE49-F238E27FC236}">
                <a16:creationId xmlns:a16="http://schemas.microsoft.com/office/drawing/2014/main" id="{D99CA6AC-720B-4876-30A1-F1BE7926D08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4751" y="1599811"/>
            <a:ext cx="1399625" cy="547720"/>
          </a:xfrm>
          <a:prstGeom prst="rect">
            <a:avLst/>
          </a:prstGeom>
        </p:spPr>
      </p:pic>
      <p:pic>
        <p:nvPicPr>
          <p:cNvPr id="39" name="object 9">
            <a:extLst>
              <a:ext uri="{FF2B5EF4-FFF2-40B4-BE49-F238E27FC236}">
                <a16:creationId xmlns:a16="http://schemas.microsoft.com/office/drawing/2014/main" id="{3E9054F3-A48D-BA09-6403-63B93D08BB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4751" y="2483548"/>
            <a:ext cx="1399626" cy="533839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7E1CFD43-90B7-F3D5-4087-F2DD7C2B716D}"/>
              </a:ext>
            </a:extLst>
          </p:cNvPr>
          <p:cNvSpPr/>
          <p:nvPr/>
        </p:nvSpPr>
        <p:spPr>
          <a:xfrm>
            <a:off x="9841492" y="2461169"/>
            <a:ext cx="2010691" cy="66413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latin typeface="Century Gothic" panose="020B0502020202020204" pitchFamily="34" charset="0"/>
              </a:rPr>
              <a:t>279 empresas  beneficiadas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8D1A939-0A63-111B-3303-0B0A4D22493E}"/>
              </a:ext>
            </a:extLst>
          </p:cNvPr>
          <p:cNvSpPr/>
          <p:nvPr/>
        </p:nvSpPr>
        <p:spPr>
          <a:xfrm>
            <a:off x="9902291" y="1541605"/>
            <a:ext cx="1889094" cy="66413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latin typeface="Century Gothic" panose="020B0502020202020204" pitchFamily="34" charset="0"/>
              </a:rPr>
              <a:t>214 empresas beneficiadas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6C90C9-BC1A-B59F-87FB-2C1EEE7EC130}"/>
              </a:ext>
            </a:extLst>
          </p:cNvPr>
          <p:cNvSpPr txBox="1"/>
          <p:nvPr/>
        </p:nvSpPr>
        <p:spPr>
          <a:xfrm>
            <a:off x="5474807" y="3592541"/>
            <a:ext cx="63165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>
                <a:latin typeface="Century Gothic" panose="020B0502020202020204" pitchFamily="34" charset="0"/>
              </a:rPr>
              <a:t>Programa de apoyo a la internacionalización de las empresas de Bogotá, fortaleciendo el tejido exportador. </a:t>
            </a:r>
          </a:p>
        </p:txBody>
      </p:sp>
      <p:pic>
        <p:nvPicPr>
          <p:cNvPr id="45" name="object 3">
            <a:extLst>
              <a:ext uri="{FF2B5EF4-FFF2-40B4-BE49-F238E27FC236}">
                <a16:creationId xmlns:a16="http://schemas.microsoft.com/office/drawing/2014/main" id="{9F8DD8C1-ECBF-5675-923B-3FDFC8ABA5A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7188" y="3339324"/>
            <a:ext cx="1611082" cy="1313664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803E914C-053C-C74F-6F7B-EEEDD7A27DD7}"/>
              </a:ext>
            </a:extLst>
          </p:cNvPr>
          <p:cNvSpPr/>
          <p:nvPr/>
        </p:nvSpPr>
        <p:spPr>
          <a:xfrm>
            <a:off x="4597780" y="4680419"/>
            <a:ext cx="1898275" cy="932163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Meta programada:</a:t>
            </a:r>
          </a:p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30 empresas fortalecidas 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CAB7DE1-DB1B-B45D-8021-6C6DB90AF1A9}"/>
              </a:ext>
            </a:extLst>
          </p:cNvPr>
          <p:cNvSpPr/>
          <p:nvPr/>
        </p:nvSpPr>
        <p:spPr>
          <a:xfrm>
            <a:off x="6829762" y="4688231"/>
            <a:ext cx="2511242" cy="938476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19 empresas fortalecidas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47D9560-8DDC-1C72-0C43-28453F6AC588}"/>
              </a:ext>
            </a:extLst>
          </p:cNvPr>
          <p:cNvSpPr/>
          <p:nvPr/>
        </p:nvSpPr>
        <p:spPr>
          <a:xfrm>
            <a:off x="9784009" y="4650815"/>
            <a:ext cx="1898275" cy="938700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7 sectores de oportunidad priorizados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6E28CBF-488A-F693-F76F-F35B3094F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88" y="-45762"/>
            <a:ext cx="3061341" cy="119453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BC88D96B-BB1B-C5A4-30DC-8212AA5264FC}"/>
              </a:ext>
            </a:extLst>
          </p:cNvPr>
          <p:cNvSpPr/>
          <p:nvPr/>
        </p:nvSpPr>
        <p:spPr>
          <a:xfrm>
            <a:off x="3713174" y="1954682"/>
            <a:ext cx="2010691" cy="66413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latin typeface="Century Gothic" panose="020B0502020202020204" pitchFamily="34" charset="0"/>
              </a:rPr>
              <a:t>Meta Programada: </a:t>
            </a:r>
            <a:br>
              <a:rPr lang="es-CO" sz="1400" b="1" dirty="0">
                <a:latin typeface="Century Gothic" panose="020B0502020202020204" pitchFamily="34" charset="0"/>
              </a:rPr>
            </a:br>
            <a:r>
              <a:rPr lang="es-CO" sz="1400" b="1" dirty="0">
                <a:latin typeface="Century Gothic" panose="020B0502020202020204" pitchFamily="34" charset="0"/>
              </a:rPr>
              <a:t>1.181 empresas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CC6461F-7038-56AF-02AC-659149E740F9}"/>
              </a:ext>
            </a:extLst>
          </p:cNvPr>
          <p:cNvSpPr/>
          <p:nvPr/>
        </p:nvSpPr>
        <p:spPr>
          <a:xfrm>
            <a:off x="5887722" y="1936572"/>
            <a:ext cx="2010691" cy="66413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latin typeface="Century Gothic" panose="020B0502020202020204" pitchFamily="34" charset="0"/>
              </a:rPr>
              <a:t>Ejecución: </a:t>
            </a:r>
            <a:br>
              <a:rPr lang="es-CO" sz="1400" b="1" dirty="0">
                <a:latin typeface="Century Gothic" panose="020B0502020202020204" pitchFamily="34" charset="0"/>
              </a:rPr>
            </a:br>
            <a:r>
              <a:rPr lang="es-CO" sz="1400" b="1" dirty="0">
                <a:latin typeface="Century Gothic" panose="020B0502020202020204" pitchFamily="34" charset="0"/>
              </a:rPr>
              <a:t>493 empresas </a:t>
            </a:r>
          </a:p>
        </p:txBody>
      </p:sp>
      <p:sp>
        <p:nvSpPr>
          <p:cNvPr id="26" name="object 76">
            <a:extLst>
              <a:ext uri="{FF2B5EF4-FFF2-40B4-BE49-F238E27FC236}">
                <a16:creationId xmlns:a16="http://schemas.microsoft.com/office/drawing/2014/main" id="{FE075A99-1816-21FB-48FD-0F1B3DF354DE}"/>
              </a:ext>
            </a:extLst>
          </p:cNvPr>
          <p:cNvSpPr txBox="1">
            <a:spLocks/>
          </p:cNvSpPr>
          <p:nvPr/>
        </p:nvSpPr>
        <p:spPr>
          <a:xfrm>
            <a:off x="2501378" y="6456653"/>
            <a:ext cx="5005096" cy="459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es-CO" sz="1400" spc="-35" dirty="0">
                <a:latin typeface="Candara" panose="020E0502030303020204" pitchFamily="34" charset="0"/>
              </a:rPr>
              <a:t>**Fuente: Reporte mensual áreas SDDE</a:t>
            </a:r>
          </a:p>
          <a:p>
            <a:pPr marL="12700">
              <a:spcBef>
                <a:spcPts val="120"/>
              </a:spcBef>
            </a:pPr>
            <a:endParaRPr lang="es-CO" sz="1400" spc="-65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4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622701B-E636-9FFE-2FB4-6EBA25BF69BE}"/>
              </a:ext>
            </a:extLst>
          </p:cNvPr>
          <p:cNvSpPr txBox="1"/>
          <p:nvPr/>
        </p:nvSpPr>
        <p:spPr>
          <a:xfrm>
            <a:off x="3996719" y="142302"/>
            <a:ext cx="75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andara" panose="020E0502030303020204" pitchFamily="34" charset="0"/>
              </a:rPr>
              <a:t>COMPETITIVIDAD, INNOVACIÓN &amp; PRODUCTIVIDAD </a:t>
            </a:r>
            <a:endParaRPr lang="es-CO" dirty="0">
              <a:latin typeface="Candara" panose="020E0502030303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C0B2735-8BDD-744D-73A3-CFAAB78AC7E5}"/>
              </a:ext>
            </a:extLst>
          </p:cNvPr>
          <p:cNvSpPr txBox="1">
            <a:spLocks/>
          </p:cNvSpPr>
          <p:nvPr/>
        </p:nvSpPr>
        <p:spPr>
          <a:xfrm>
            <a:off x="149862" y="1294028"/>
            <a:ext cx="3277362" cy="3964539"/>
          </a:xfrm>
          <a:prstGeom prst="rect">
            <a:avLst/>
          </a:prstGeom>
        </p:spPr>
        <p:txBody>
          <a:bodyPr vert="horz" wrap="square" lIns="0" tIns="90797" rIns="0" bIns="0" rtlCol="0">
            <a:spAutoFit/>
          </a:bodyPr>
          <a:lstStyle>
            <a:lvl1pPr>
              <a:defRPr sz="4400" b="1" i="0">
                <a:solidFill>
                  <a:srgbClr val="FFC0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026" marR="4811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Nuestro propósito es: </a:t>
            </a:r>
          </a:p>
          <a:p>
            <a:pPr algn="just"/>
            <a:r>
              <a:rPr lang="es-ES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Mejorar la competitividad de la ciudad, a través del fortalecimiento del sector empresarial y su entorno, mediante el uso productivo del conocimiento en ciencia, tecnología e innovación.</a:t>
            </a:r>
          </a:p>
          <a:p>
            <a:pPr marL="12026" marR="4811" algn="just" defTabSz="914400">
              <a:spcBef>
                <a:spcPts val="715"/>
              </a:spcBef>
            </a:pPr>
            <a:endParaRPr lang="es-ES" sz="1600" kern="0" spc="256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2026" marR="4811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¿A quién va dirigido?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Emprendimientos.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MiPymes.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Aglomeraciones productivas.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Famiempresas.</a:t>
            </a:r>
          </a:p>
          <a:p>
            <a:r>
              <a:rPr lang="es-CO" sz="1600" b="0" dirty="0">
                <a:solidFill>
                  <a:schemeClr val="tx1"/>
                </a:solidFill>
                <a:latin typeface="Candara" panose="020E0502030303020204" pitchFamily="34" charset="0"/>
              </a:rPr>
              <a:t>Universidades y grupos de investigación.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63FDFD-CA98-9E6A-0E6A-DD5B5D568A73}"/>
              </a:ext>
            </a:extLst>
          </p:cNvPr>
          <p:cNvCxnSpPr>
            <a:cxnSpLocks/>
          </p:cNvCxnSpPr>
          <p:nvPr/>
        </p:nvCxnSpPr>
        <p:spPr>
          <a:xfrm>
            <a:off x="3549316" y="327898"/>
            <a:ext cx="0" cy="597664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9822EBD-FA19-8F7A-4D8E-F54AE92BFDE3}"/>
              </a:ext>
            </a:extLst>
          </p:cNvPr>
          <p:cNvSpPr txBox="1"/>
          <p:nvPr/>
        </p:nvSpPr>
        <p:spPr>
          <a:xfrm>
            <a:off x="5275625" y="1223076"/>
            <a:ext cx="65433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latin typeface="Century Gothic" panose="020B0502020202020204" pitchFamily="34" charset="0"/>
              </a:rPr>
              <a:t>Fortalecimiento de la productividad y competitividad empresarial, orientada al proceso de reactivación económica de sectores de oportunidad, clúster y encadenamientos productivos.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E9B06A-A444-3A6D-E7AE-3193FA8966DA}"/>
              </a:ext>
            </a:extLst>
          </p:cNvPr>
          <p:cNvSpPr/>
          <p:nvPr/>
        </p:nvSpPr>
        <p:spPr>
          <a:xfrm>
            <a:off x="4439172" y="2266098"/>
            <a:ext cx="1898275" cy="78483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Meta programada: 200 empresas beneficiadas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A0911DF-D283-625E-F3A0-AB364D082D92}"/>
              </a:ext>
            </a:extLst>
          </p:cNvPr>
          <p:cNvSpPr/>
          <p:nvPr/>
        </p:nvSpPr>
        <p:spPr>
          <a:xfrm>
            <a:off x="9201509" y="2272637"/>
            <a:ext cx="1898276" cy="81858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16 empresas aceptadas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5D8D38A-F9E0-13A5-0C08-9E0AD0C69266}"/>
              </a:ext>
            </a:extLst>
          </p:cNvPr>
          <p:cNvSpPr/>
          <p:nvPr/>
        </p:nvSpPr>
        <p:spPr>
          <a:xfrm>
            <a:off x="6758355" y="2324514"/>
            <a:ext cx="2010691" cy="82010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220 solicitudes de inscripción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A7C6DCE-104B-8FB2-A8DC-D58BA21F87FB}"/>
              </a:ext>
            </a:extLst>
          </p:cNvPr>
          <p:cNvSpPr/>
          <p:nvPr/>
        </p:nvSpPr>
        <p:spPr>
          <a:xfrm>
            <a:off x="5146862" y="4768721"/>
            <a:ext cx="1898275" cy="107304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Desarrollo de Ferias Comerciales en las zonas priorizadas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5B2593E-924F-C51A-D025-46CF46AC4056}"/>
              </a:ext>
            </a:extLst>
          </p:cNvPr>
          <p:cNvSpPr/>
          <p:nvPr/>
        </p:nvSpPr>
        <p:spPr>
          <a:xfrm>
            <a:off x="7399776" y="4795896"/>
            <a:ext cx="2115109" cy="1053024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Intervenciones integrales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8D7A39C-C854-486A-AC11-96BEADA6E239}"/>
              </a:ext>
            </a:extLst>
          </p:cNvPr>
          <p:cNvSpPr/>
          <p:nvPr/>
        </p:nvSpPr>
        <p:spPr>
          <a:xfrm>
            <a:off x="9880310" y="4922841"/>
            <a:ext cx="1743763" cy="764807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Implementación del 35% del programa </a:t>
            </a:r>
          </a:p>
        </p:txBody>
      </p:sp>
      <p:pic>
        <p:nvPicPr>
          <p:cNvPr id="28" name="object 9">
            <a:extLst>
              <a:ext uri="{FF2B5EF4-FFF2-40B4-BE49-F238E27FC236}">
                <a16:creationId xmlns:a16="http://schemas.microsoft.com/office/drawing/2014/main" id="{B381743E-C0A2-0C82-AB49-24919EF53D8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8400" l="337" r="98990">
                        <a14:foregroundMark x1="10774" y1="31200" x2="10774" y2="31200"/>
                        <a14:foregroundMark x1="17508" y1="36800" x2="17508" y2="36800"/>
                        <a14:foregroundMark x1="18519" y1="26400" x2="18519" y2="26400"/>
                        <a14:foregroundMark x1="19529" y1="50400" x2="19529" y2="50400"/>
                        <a14:foregroundMark x1="13805" y1="52800" x2="13805" y2="52800"/>
                        <a14:foregroundMark x1="8418" y1="56000" x2="8418" y2="56000"/>
                        <a14:foregroundMark x1="4377" y1="56000" x2="4377" y2="56000"/>
                        <a14:foregroundMark x1="11448" y1="56000" x2="11448" y2="56000"/>
                        <a14:foregroundMark x1="19192" y1="43200" x2="19192" y2="43200"/>
                        <a14:foregroundMark x1="13468" y1="25600" x2="13468" y2="25600"/>
                        <a14:foregroundMark x1="2020" y1="62400" x2="2020" y2="62400"/>
                        <a14:foregroundMark x1="1010" y1="76000" x2="1010" y2="76000"/>
                        <a14:foregroundMark x1="1010" y1="89600" x2="1010" y2="89600"/>
                        <a14:foregroundMark x1="4377" y1="96800" x2="4377" y2="96800"/>
                        <a14:foregroundMark x1="11448" y1="98400" x2="11448" y2="98400"/>
                        <a14:foregroundMark x1="15825" y1="98400" x2="15825" y2="98400"/>
                        <a14:foregroundMark x1="21886" y1="98400" x2="21886" y2="98400"/>
                        <a14:foregroundMark x1="24916" y1="98400" x2="24916" y2="98400"/>
                        <a14:foregroundMark x1="30303" y1="98400" x2="30303" y2="98400"/>
                        <a14:foregroundMark x1="32660" y1="98400" x2="32660" y2="98400"/>
                        <a14:foregroundMark x1="35690" y1="98400" x2="39057" y2="98400"/>
                        <a14:foregroundMark x1="42424" y1="98400" x2="43434" y2="98400"/>
                        <a14:foregroundMark x1="45791" y1="98400" x2="45791" y2="98400"/>
                        <a14:foregroundMark x1="53199" y1="98400" x2="54545" y2="98400"/>
                        <a14:foregroundMark x1="59933" y1="98400" x2="59933" y2="98400"/>
                        <a14:foregroundMark x1="66330" y1="98400" x2="67677" y2="98400"/>
                        <a14:foregroundMark x1="72391" y1="98400" x2="73401" y2="98400"/>
                        <a14:foregroundMark x1="78451" y1="98400" x2="78451" y2="98400"/>
                        <a14:foregroundMark x1="82155" y1="98400" x2="83502" y2="98400"/>
                        <a14:foregroundMark x1="86195" y1="98400" x2="87205" y2="98400"/>
                        <a14:foregroundMark x1="93266" y1="98400" x2="93266" y2="98400"/>
                        <a14:foregroundMark x1="96296" y1="98400" x2="96296" y2="98400"/>
                        <a14:foregroundMark x1="98990" y1="98400" x2="98990" y2="98400"/>
                        <a14:foregroundMark x1="25589" y1="31200" x2="25589" y2="31200"/>
                        <a14:foregroundMark x1="43098" y1="29600" x2="43098" y2="29600"/>
                        <a14:foregroundMark x1="41077" y1="32800" x2="41077" y2="32800"/>
                        <a14:foregroundMark x1="42424" y1="39200" x2="42424" y2="39200"/>
                        <a14:foregroundMark x1="41751" y1="46400" x2="41751" y2="46400"/>
                        <a14:foregroundMark x1="52189" y1="52000" x2="52189" y2="52000"/>
                        <a14:foregroundMark x1="52189" y1="52000" x2="52189" y2="52000"/>
                        <a14:foregroundMark x1="52525" y1="45600" x2="52525" y2="45600"/>
                        <a14:foregroundMark x1="47475" y1="24000" x2="47475" y2="24000"/>
                        <a14:foregroundMark x1="51515" y1="24800" x2="51515" y2="24800"/>
                        <a14:foregroundMark x1="48485" y1="54400" x2="48485" y2="54400"/>
                        <a14:foregroundMark x1="12458" y1="40000" x2="12458" y2="40000"/>
                        <a14:foregroundMark x1="11448" y1="47200" x2="11448" y2="47200"/>
                        <a14:foregroundMark x1="44781" y1="29600" x2="44781" y2="29600"/>
                        <a14:foregroundMark x1="44108" y1="26400" x2="44108" y2="26400"/>
                        <a14:foregroundMark x1="45791" y1="28000" x2="45791" y2="28000"/>
                        <a14:foregroundMark x1="47138" y1="27200" x2="47138" y2="27200"/>
                        <a14:foregroundMark x1="48822" y1="27200" x2="48822" y2="27200"/>
                        <a14:foregroundMark x1="58249" y1="36000" x2="58249" y2="36000"/>
                        <a14:foregroundMark x1="79125" y1="29600" x2="79125" y2="29600"/>
                        <a14:foregroundMark x1="79798" y1="24800" x2="79798" y2="24800"/>
                        <a14:foregroundMark x1="77104" y1="24800" x2="77104" y2="24800"/>
                        <a14:foregroundMark x1="84848" y1="24800" x2="84848" y2="24800"/>
                        <a14:foregroundMark x1="82492" y1="25600" x2="82492" y2="25600"/>
                        <a14:foregroundMark x1="78788" y1="48000" x2="78788" y2="48000"/>
                        <a14:foregroundMark x1="85859" y1="48000" x2="85859" y2="48000"/>
                        <a14:foregroundMark x1="90572" y1="16000" x2="90572" y2="16000"/>
                        <a14:foregroundMark x1="43098" y1="32000" x2="43098" y2="32000"/>
                        <a14:foregroundMark x1="51852" y1="52800" x2="51852" y2="52800"/>
                        <a14:foregroundMark x1="9428" y1="9600" x2="9428" y2="9600"/>
                        <a14:foregroundMark x1="14141" y1="9600" x2="14141" y2="9600"/>
                        <a14:foregroundMark x1="17508" y1="9600" x2="17508" y2="9600"/>
                        <a14:foregroundMark x1="25589" y1="8000" x2="25589" y2="8000"/>
                        <a14:foregroundMark x1="24579" y1="6400" x2="24579" y2="6400"/>
                        <a14:foregroundMark x1="27273" y1="6400" x2="27273" y2="6400"/>
                        <a14:foregroundMark x1="30976" y1="9600" x2="30976" y2="9600"/>
                        <a14:foregroundMark x1="40741" y1="11200" x2="40741" y2="11200"/>
                        <a14:foregroundMark x1="9764" y1="3200" x2="9764" y2="3200"/>
                        <a14:foregroundMark x1="19192" y1="68000" x2="19192" y2="68000"/>
                        <a14:foregroundMark x1="9764" y1="68000" x2="9764" y2="68000"/>
                        <a14:foregroundMark x1="84512" y1="25600" x2="84512" y2="25600"/>
                        <a14:foregroundMark x1="84512" y1="24800" x2="84512" y2="24800"/>
                        <a14:foregroundMark x1="84512" y1="24800" x2="84512" y2="24800"/>
                        <a14:foregroundMark x1="84848" y1="24800" x2="84848" y2="24800"/>
                        <a14:foregroundMark x1="34343" y1="71200" x2="34343" y2="71200"/>
                        <a14:foregroundMark x1="39394" y1="71200" x2="39394" y2="71200"/>
                        <a14:foregroundMark x1="49158" y1="71200" x2="49158" y2="71200"/>
                        <a14:foregroundMark x1="60606" y1="72000" x2="60606" y2="72000"/>
                        <a14:foregroundMark x1="71717" y1="68800" x2="71717" y2="68800"/>
                        <a14:foregroundMark x1="79125" y1="68800" x2="79125" y2="68800"/>
                        <a14:foregroundMark x1="83165" y1="76800" x2="83165" y2="76800"/>
                        <a14:foregroundMark x1="11785" y1="9600" x2="11785" y2="9600"/>
                        <a14:foregroundMark x1="9428" y1="6400" x2="9428" y2="6400"/>
                        <a14:foregroundMark x1="11111" y1="8800" x2="11111" y2="8800"/>
                        <a14:foregroundMark x1="92929" y1="72000" x2="92929" y2="72000"/>
                        <a14:foregroundMark x1="19865" y1="12800" x2="19865" y2="12800"/>
                        <a14:foregroundMark x1="20539" y1="8000" x2="20539" y2="8000"/>
                        <a14:foregroundMark x1="24242" y1="5600" x2="24242" y2="5600"/>
                        <a14:foregroundMark x1="23569" y1="11200" x2="23569" y2="11200"/>
                        <a14:foregroundMark x1="23232" y1="13600" x2="23232" y2="13600"/>
                        <a14:foregroundMark x1="9428" y1="13600" x2="9428" y2="13600"/>
                        <a14:foregroundMark x1="10101" y1="800" x2="10101" y2="800"/>
                        <a14:foregroundMark x1="16498" y1="3200" x2="16498" y2="3200"/>
                        <a14:foregroundMark x1="30976" y1="12000" x2="30976" y2="12000"/>
                        <a14:foregroundMark x1="36027" y1="12000" x2="36027" y2="12000"/>
                        <a14:foregroundMark x1="37037" y1="7200" x2="37037" y2="7200"/>
                        <a14:foregroundMark x1="34343" y1="7200" x2="34343" y2="7200"/>
                        <a14:foregroundMark x1="29293" y1="9600" x2="29293" y2="9600"/>
                        <a14:foregroundMark x1="36700" y1="9600" x2="36700" y2="9600"/>
                        <a14:foregroundMark x1="10774" y1="65600" x2="10774" y2="65600"/>
                        <a14:foregroundMark x1="14478" y1="76000" x2="14478" y2="76000"/>
                        <a14:foregroundMark x1="18519" y1="67200" x2="18519" y2="67200"/>
                        <a14:foregroundMark x1="20875" y1="80800" x2="20875" y2="80800"/>
                        <a14:foregroundMark x1="25589" y1="76000" x2="25589" y2="76000"/>
                        <a14:foregroundMark x1="32997" y1="69600" x2="32997" y2="69600"/>
                        <a14:foregroundMark x1="34680" y1="79200" x2="34680" y2="79200"/>
                        <a14:foregroundMark x1="30640" y1="88000" x2="30640" y2="88000"/>
                        <a14:foregroundMark x1="26599" y1="72800" x2="26599" y2="72800"/>
                        <a14:foregroundMark x1="38384" y1="72800" x2="38384" y2="72800"/>
                        <a14:foregroundMark x1="45118" y1="72000" x2="45118" y2="72000"/>
                        <a14:foregroundMark x1="45118" y1="83200" x2="45118" y2="83200"/>
                        <a14:foregroundMark x1="49495" y1="81600" x2="49495" y2="81600"/>
                        <a14:foregroundMark x1="55556" y1="81600" x2="55556" y2="81600"/>
                        <a14:foregroundMark x1="59259" y1="81600" x2="59259" y2="81600"/>
                        <a14:foregroundMark x1="63636" y1="88800" x2="63636" y2="88800"/>
                        <a14:foregroundMark x1="72727" y1="80000" x2="72727" y2="80000"/>
                        <a14:foregroundMark x1="78788" y1="67200" x2="78788" y2="67200"/>
                        <a14:foregroundMark x1="81145" y1="72000" x2="81145" y2="72000"/>
                        <a14:foregroundMark x1="86869" y1="84000" x2="86869" y2="84000"/>
                        <a14:foregroundMark x1="88889" y1="73600" x2="88889" y2="73600"/>
                        <a14:foregroundMark x1="87205" y1="73600" x2="87205" y2="73600"/>
                        <a14:foregroundMark x1="87542" y1="76000" x2="87542" y2="76000"/>
                        <a14:foregroundMark x1="92929" y1="76000" x2="92929" y2="76000"/>
                        <a14:foregroundMark x1="96296" y1="83200" x2="96296" y2="83200"/>
                        <a14:foregroundMark x1="95286" y1="81600" x2="95286" y2="81600"/>
                        <a14:backgroundMark x1="39057" y1="51200" x2="39057" y2="51200"/>
                        <a14:backgroundMark x1="83838" y1="40000" x2="83838" y2="40000"/>
                        <a14:backgroundMark x1="84175" y1="32000" x2="84175" y2="32000"/>
                        <a14:backgroundMark x1="46128" y1="41600" x2="46128" y2="41600"/>
                        <a14:backgroundMark x1="46128" y1="35200" x2="46128" y2="35200"/>
                        <a14:backgroundMark x1="50168" y1="36000" x2="50168" y2="36000"/>
                        <a14:backgroundMark x1="46801" y1="37600" x2="46801" y2="37600"/>
                        <a14:backgroundMark x1="46465" y1="49600" x2="46465" y2="49600"/>
                        <a14:backgroundMark x1="48485" y1="49600" x2="48485" y2="49600"/>
                        <a14:backgroundMark x1="12458" y1="74400" x2="12458" y2="74400"/>
                        <a14:backgroundMark x1="20875" y1="73600" x2="20875" y2="73600"/>
                        <a14:backgroundMark x1="15825" y1="11200" x2="15825" y2="11200"/>
                        <a14:backgroundMark x1="50505" y1="47200" x2="50505" y2="47200"/>
                        <a14:backgroundMark x1="32660" y1="80000" x2="32660" y2="80000"/>
                        <a14:backgroundMark x1="42424" y1="80800" x2="42424" y2="80800"/>
                        <a14:backgroundMark x1="94276" y1="79200" x2="94276" y2="79200"/>
                        <a14:backgroundMark x1="57239" y1="21600" x2="57239" y2="21600"/>
                        <a14:backgroundMark x1="65657" y1="16800" x2="65657" y2="16800"/>
                        <a14:backgroundMark x1="72727" y1="9600" x2="72727" y2="9600"/>
                        <a14:backgroundMark x1="74411" y1="48800" x2="74411" y2="48800"/>
                        <a14:backgroundMark x1="40067" y1="24800" x2="40067" y2="24800"/>
                        <a14:backgroundMark x1="75421" y1="39200" x2="75421" y2="39200"/>
                        <a14:backgroundMark x1="48822" y1="36800" x2="48822" y2="36800"/>
                        <a14:backgroundMark x1="46128" y1="45600" x2="46128" y2="45600"/>
                        <a14:backgroundMark x1="44781" y1="37600" x2="44781" y2="37600"/>
                        <a14:backgroundMark x1="29966" y1="3200" x2="29966" y2="3200"/>
                        <a14:backgroundMark x1="41077" y1="27200" x2="41077" y2="27200"/>
                        <a14:backgroundMark x1="21886" y1="24000" x2="21886" y2="24000"/>
                        <a14:backgroundMark x1="42761" y1="80000" x2="42761" y2="80000"/>
                        <a14:backgroundMark x1="44781" y1="79200" x2="44781" y2="79200"/>
                        <a14:backgroundMark x1="41751" y1="79200" x2="41751" y2="79200"/>
                        <a14:backgroundMark x1="29630" y1="80000" x2="29630" y2="80000"/>
                        <a14:backgroundMark x1="41751" y1="76000" x2="41751" y2="76000"/>
                        <a14:backgroundMark x1="53199" y1="64800" x2="53199" y2="64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5126" y="1155026"/>
            <a:ext cx="1419688" cy="935412"/>
          </a:xfrm>
          <a:prstGeom prst="rect">
            <a:avLst/>
          </a:prstGeom>
        </p:spPr>
      </p:pic>
      <p:pic>
        <p:nvPicPr>
          <p:cNvPr id="29" name="object 4">
            <a:extLst>
              <a:ext uri="{FF2B5EF4-FFF2-40B4-BE49-F238E27FC236}">
                <a16:creationId xmlns:a16="http://schemas.microsoft.com/office/drawing/2014/main" id="{E900E2C2-1901-C333-7434-1ADF7F0179F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5133" y="3724150"/>
            <a:ext cx="1378170" cy="949539"/>
          </a:xfrm>
          <a:prstGeom prst="rect">
            <a:avLst/>
          </a:prstGeom>
        </p:spPr>
      </p:pic>
      <p:sp>
        <p:nvSpPr>
          <p:cNvPr id="30" name="CuadroTexto 22">
            <a:extLst>
              <a:ext uri="{FF2B5EF4-FFF2-40B4-BE49-F238E27FC236}">
                <a16:creationId xmlns:a16="http://schemas.microsoft.com/office/drawing/2014/main" id="{388F11A0-9DA4-E84E-5204-CA20C594702E}"/>
              </a:ext>
            </a:extLst>
          </p:cNvPr>
          <p:cNvSpPr txBox="1"/>
          <p:nvPr/>
        </p:nvSpPr>
        <p:spPr>
          <a:xfrm>
            <a:off x="5372377" y="3881953"/>
            <a:ext cx="625169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500" b="1" dirty="0">
                <a:latin typeface="Century Gothic" panose="020B0502020202020204" pitchFamily="34" charset="0"/>
              </a:rPr>
              <a:t>Promoción de una Bogotá productiva 24 horas, segura, incluyente y generadora de empleo, impactando los siguientes territorios: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92502BA-CF71-5D5B-F256-1D56D2658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95" y="-85636"/>
            <a:ext cx="3061341" cy="1194539"/>
          </a:xfrm>
          <a:prstGeom prst="rect">
            <a:avLst/>
          </a:prstGeom>
        </p:spPr>
      </p:pic>
      <p:sp>
        <p:nvSpPr>
          <p:cNvPr id="17" name="object 76">
            <a:extLst>
              <a:ext uri="{FF2B5EF4-FFF2-40B4-BE49-F238E27FC236}">
                <a16:creationId xmlns:a16="http://schemas.microsoft.com/office/drawing/2014/main" id="{F2F78F11-17BD-9F26-792A-E56AA0254343}"/>
              </a:ext>
            </a:extLst>
          </p:cNvPr>
          <p:cNvSpPr txBox="1">
            <a:spLocks/>
          </p:cNvSpPr>
          <p:nvPr/>
        </p:nvSpPr>
        <p:spPr>
          <a:xfrm>
            <a:off x="2501378" y="6456653"/>
            <a:ext cx="5005096" cy="459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es-CO" sz="1400" spc="-35" dirty="0">
                <a:latin typeface="Candara" panose="020E0502030303020204" pitchFamily="34" charset="0"/>
              </a:rPr>
              <a:t>**Fuente: Reporte mensual áreas SDDE</a:t>
            </a:r>
          </a:p>
          <a:p>
            <a:pPr marL="12700">
              <a:spcBef>
                <a:spcPts val="120"/>
              </a:spcBef>
            </a:pPr>
            <a:endParaRPr lang="es-CO" sz="1400" spc="-65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2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2FFE-4639-4053-97ED-6108530E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6" y="-18882"/>
            <a:ext cx="8030817" cy="2059418"/>
          </a:xfrm>
        </p:spPr>
        <p:txBody>
          <a:bodyPr>
            <a:normAutofit/>
          </a:bodyPr>
          <a:lstStyle/>
          <a:p>
            <a:pPr marL="12026" marR="4811" algn="ctr" defTabSz="1219170">
              <a:spcBef>
                <a:spcPts val="861"/>
              </a:spcBef>
            </a:pPr>
            <a: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  <a:t>Preguntas Orientadoras</a:t>
            </a:r>
            <a:b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</a:br>
            <a:endParaRPr lang="es-CO" sz="4400" b="1" kern="0" spc="-95" dirty="0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BD5A6A-7AFB-7E34-353B-8AB0350A0E32}"/>
              </a:ext>
            </a:extLst>
          </p:cNvPr>
          <p:cNvSpPr txBox="1"/>
          <p:nvPr/>
        </p:nvSpPr>
        <p:spPr>
          <a:xfrm>
            <a:off x="5516145" y="1955753"/>
            <a:ext cx="5494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latin typeface="Century Gothic" panose="020B0502020202020204" pitchFamily="34" charset="0"/>
              </a:rPr>
              <a:t>¿Cuál es el logro que más destaca de estos ejes temáticos y por qué?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EC8098-DD44-37AE-5142-5AEBC65AB9AC}"/>
              </a:ext>
            </a:extLst>
          </p:cNvPr>
          <p:cNvSpPr txBox="1"/>
          <p:nvPr/>
        </p:nvSpPr>
        <p:spPr>
          <a:xfrm>
            <a:off x="5516145" y="2727077"/>
            <a:ext cx="6176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es-CO" sz="2000" dirty="0"/>
              <a:t>En estos ejes temáticos, ¿qué faltó por hacer?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FBB4FF-8A46-68D4-00C8-3EA1D5E9FE5D}"/>
              </a:ext>
            </a:extLst>
          </p:cNvPr>
          <p:cNvSpPr txBox="1"/>
          <p:nvPr/>
        </p:nvSpPr>
        <p:spPr>
          <a:xfrm>
            <a:off x="5516145" y="3419575"/>
            <a:ext cx="5944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CO" sz="2000" dirty="0"/>
              <a:t>¿Cuáles son los retos para esta administración en cuanto al desarrollo económico de la ciudad?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315F70-CE05-FFE8-CE07-4CB0463E129A}"/>
              </a:ext>
            </a:extLst>
          </p:cNvPr>
          <p:cNvSpPr txBox="1"/>
          <p:nvPr/>
        </p:nvSpPr>
        <p:spPr>
          <a:xfrm>
            <a:off x="5516145" y="4562115"/>
            <a:ext cx="59238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¿</a:t>
            </a:r>
            <a:r>
              <a:rPr lang="es-ES" sz="2000" dirty="0">
                <a:latin typeface="Century Gothic" panose="020B0502020202020204" pitchFamily="34" charset="0"/>
              </a:rPr>
              <a:t>Cuáles temas considera usted que no se trataron de manera adecuada o respecto de los cuales faltó información sobre la gestión realizada?</a:t>
            </a:r>
            <a:endParaRPr lang="es-C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7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7">
            <a:extLst>
              <a:ext uri="{FF2B5EF4-FFF2-40B4-BE49-F238E27FC236}">
                <a16:creationId xmlns:a16="http://schemas.microsoft.com/office/drawing/2014/main" id="{77F9A8B1-373E-AA2C-B935-EB43B4B1F42B}"/>
              </a:ext>
            </a:extLst>
          </p:cNvPr>
          <p:cNvGrpSpPr/>
          <p:nvPr/>
        </p:nvGrpSpPr>
        <p:grpSpPr>
          <a:xfrm>
            <a:off x="1096202" y="1195452"/>
            <a:ext cx="10533387" cy="3774714"/>
            <a:chOff x="73152" y="6539570"/>
            <a:chExt cx="8022335" cy="1434010"/>
          </a:xfrm>
        </p:grpSpPr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601703E2-1AB8-E428-DED2-A2BF5A18E5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842" y="7035056"/>
              <a:ext cx="238067" cy="256212"/>
            </a:xfrm>
            <a:prstGeom prst="rect">
              <a:avLst/>
            </a:prstGeom>
          </p:spPr>
        </p:pic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1DD49028-3570-9DE6-61A0-65F734CE3A3E}"/>
                </a:ext>
              </a:extLst>
            </p:cNvPr>
            <p:cNvSpPr/>
            <p:nvPr/>
          </p:nvSpPr>
          <p:spPr>
            <a:xfrm>
              <a:off x="175956" y="6539570"/>
              <a:ext cx="7554595" cy="1358265"/>
            </a:xfrm>
            <a:custGeom>
              <a:avLst/>
              <a:gdLst/>
              <a:ahLst/>
              <a:cxnLst/>
              <a:rect l="l" t="t" r="r" b="b"/>
              <a:pathLst>
                <a:path w="7554595" h="1358265">
                  <a:moveTo>
                    <a:pt x="7384554" y="0"/>
                  </a:moveTo>
                  <a:lnTo>
                    <a:pt x="122415" y="334708"/>
                  </a:lnTo>
                  <a:lnTo>
                    <a:pt x="72932" y="347094"/>
                  </a:lnTo>
                  <a:lnTo>
                    <a:pt x="33408" y="376477"/>
                  </a:lnTo>
                  <a:lnTo>
                    <a:pt x="7784" y="418535"/>
                  </a:lnTo>
                  <a:lnTo>
                    <a:pt x="0" y="468947"/>
                  </a:lnTo>
                  <a:lnTo>
                    <a:pt x="35344" y="1235519"/>
                  </a:lnTo>
                  <a:lnTo>
                    <a:pt x="47728" y="1285007"/>
                  </a:lnTo>
                  <a:lnTo>
                    <a:pt x="77108" y="1324530"/>
                  </a:lnTo>
                  <a:lnTo>
                    <a:pt x="119165" y="1350151"/>
                  </a:lnTo>
                  <a:lnTo>
                    <a:pt x="169583" y="1357934"/>
                  </a:lnTo>
                  <a:lnTo>
                    <a:pt x="7431671" y="1023200"/>
                  </a:lnTo>
                  <a:lnTo>
                    <a:pt x="7481215" y="1010814"/>
                  </a:lnTo>
                  <a:lnTo>
                    <a:pt x="7520746" y="981430"/>
                  </a:lnTo>
                  <a:lnTo>
                    <a:pt x="7546346" y="939368"/>
                  </a:lnTo>
                  <a:lnTo>
                    <a:pt x="7554099" y="888949"/>
                  </a:lnTo>
                  <a:lnTo>
                    <a:pt x="7518793" y="122428"/>
                  </a:lnTo>
                  <a:lnTo>
                    <a:pt x="7506391" y="72937"/>
                  </a:lnTo>
                  <a:lnTo>
                    <a:pt x="7477010" y="33401"/>
                  </a:lnTo>
                  <a:lnTo>
                    <a:pt x="7434961" y="7770"/>
                  </a:lnTo>
                  <a:lnTo>
                    <a:pt x="7384554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 dirty="0">
                <a:latin typeface="Candara" panose="020E0502030303020204" pitchFamily="34" charset="0"/>
              </a:endParaRPr>
            </a:p>
          </p:txBody>
        </p:sp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5A849054-0651-B8D2-B386-B998CFA8B7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6719316"/>
              <a:ext cx="8022335" cy="1254264"/>
            </a:xfrm>
            <a:prstGeom prst="rect">
              <a:avLst/>
            </a:prstGeom>
          </p:spPr>
        </p:pic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9E3686D1-DCBD-9E35-2AF5-C09F079DCB9E}"/>
                </a:ext>
              </a:extLst>
            </p:cNvPr>
            <p:cNvSpPr/>
            <p:nvPr/>
          </p:nvSpPr>
          <p:spPr>
            <a:xfrm>
              <a:off x="215874" y="6629153"/>
              <a:ext cx="7741284" cy="1106805"/>
            </a:xfrm>
            <a:custGeom>
              <a:avLst/>
              <a:gdLst/>
              <a:ahLst/>
              <a:cxnLst/>
              <a:rect l="l" t="t" r="r" b="b"/>
              <a:pathLst>
                <a:path w="7741284" h="1106804">
                  <a:moveTo>
                    <a:pt x="7649997" y="0"/>
                  </a:moveTo>
                  <a:lnTo>
                    <a:pt x="81013" y="75056"/>
                  </a:lnTo>
                  <a:lnTo>
                    <a:pt x="23385" y="99631"/>
                  </a:lnTo>
                  <a:lnTo>
                    <a:pt x="0" y="157733"/>
                  </a:lnTo>
                  <a:lnTo>
                    <a:pt x="8610" y="1025728"/>
                  </a:lnTo>
                  <a:lnTo>
                    <a:pt x="15356" y="1057512"/>
                  </a:lnTo>
                  <a:lnTo>
                    <a:pt x="33151" y="1083346"/>
                  </a:lnTo>
                  <a:lnTo>
                    <a:pt x="59336" y="1100625"/>
                  </a:lnTo>
                  <a:lnTo>
                    <a:pt x="91249" y="1106741"/>
                  </a:lnTo>
                  <a:lnTo>
                    <a:pt x="7660157" y="1031608"/>
                  </a:lnTo>
                  <a:lnTo>
                    <a:pt x="7691962" y="1024857"/>
                  </a:lnTo>
                  <a:lnTo>
                    <a:pt x="7717815" y="1007062"/>
                  </a:lnTo>
                  <a:lnTo>
                    <a:pt x="7735095" y="980880"/>
                  </a:lnTo>
                  <a:lnTo>
                    <a:pt x="7741183" y="948969"/>
                  </a:lnTo>
                  <a:lnTo>
                    <a:pt x="7732674" y="81025"/>
                  </a:lnTo>
                  <a:lnTo>
                    <a:pt x="7725899" y="49220"/>
                  </a:lnTo>
                  <a:lnTo>
                    <a:pt x="7708099" y="23367"/>
                  </a:lnTo>
                  <a:lnTo>
                    <a:pt x="7681918" y="6088"/>
                  </a:lnTo>
                  <a:lnTo>
                    <a:pt x="7649997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 dirty="0">
                <a:latin typeface="Candara" panose="020E0502030303020204" pitchFamily="34" charset="0"/>
              </a:endParaRPr>
            </a:p>
          </p:txBody>
        </p:sp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8EA91057-B58B-BB03-AEF3-03AF316AA1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4280" y="6811381"/>
              <a:ext cx="495686" cy="320040"/>
            </a:xfrm>
            <a:prstGeom prst="rect">
              <a:avLst/>
            </a:prstGeom>
          </p:spPr>
        </p:pic>
        <p:pic>
          <p:nvPicPr>
            <p:cNvPr id="9" name="object 13">
              <a:extLst>
                <a:ext uri="{FF2B5EF4-FFF2-40B4-BE49-F238E27FC236}">
                  <a16:creationId xmlns:a16="http://schemas.microsoft.com/office/drawing/2014/main" id="{DDEAD828-2F1B-5309-689A-41DC7F1419F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7673" y="7195364"/>
              <a:ext cx="408899" cy="192728"/>
            </a:xfrm>
            <a:prstGeom prst="rect">
              <a:avLst/>
            </a:prstGeom>
          </p:spPr>
        </p:pic>
        <p:pic>
          <p:nvPicPr>
            <p:cNvPr id="10" name="object 14">
              <a:extLst>
                <a:ext uri="{FF2B5EF4-FFF2-40B4-BE49-F238E27FC236}">
                  <a16:creationId xmlns:a16="http://schemas.microsoft.com/office/drawing/2014/main" id="{EECFBC83-285C-6FE9-917E-5C9093D20BD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5971" y="7440985"/>
              <a:ext cx="449302" cy="220969"/>
            </a:xfrm>
            <a:prstGeom prst="rect">
              <a:avLst/>
            </a:prstGeom>
          </p:spPr>
        </p:pic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6BECBF6E-A74A-D84C-25C7-590F02E91BEE}"/>
                </a:ext>
              </a:extLst>
            </p:cNvPr>
            <p:cNvSpPr/>
            <p:nvPr/>
          </p:nvSpPr>
          <p:spPr>
            <a:xfrm>
              <a:off x="512790" y="7273475"/>
              <a:ext cx="295910" cy="229235"/>
            </a:xfrm>
            <a:custGeom>
              <a:avLst/>
              <a:gdLst/>
              <a:ahLst/>
              <a:cxnLst/>
              <a:rect l="l" t="t" r="r" b="b"/>
              <a:pathLst>
                <a:path w="295909" h="229234">
                  <a:moveTo>
                    <a:pt x="104495" y="127330"/>
                  </a:moveTo>
                  <a:lnTo>
                    <a:pt x="62407" y="85255"/>
                  </a:lnTo>
                  <a:lnTo>
                    <a:pt x="52070" y="95592"/>
                  </a:lnTo>
                  <a:lnTo>
                    <a:pt x="83820" y="127330"/>
                  </a:lnTo>
                  <a:lnTo>
                    <a:pt x="52070" y="159067"/>
                  </a:lnTo>
                  <a:lnTo>
                    <a:pt x="62407" y="169392"/>
                  </a:lnTo>
                  <a:lnTo>
                    <a:pt x="104495" y="127330"/>
                  </a:lnTo>
                  <a:close/>
                </a:path>
                <a:path w="295909" h="229234">
                  <a:moveTo>
                    <a:pt x="169849" y="155003"/>
                  </a:moveTo>
                  <a:lnTo>
                    <a:pt x="110769" y="155003"/>
                  </a:lnTo>
                  <a:lnTo>
                    <a:pt x="110769" y="169760"/>
                  </a:lnTo>
                  <a:lnTo>
                    <a:pt x="169849" y="169760"/>
                  </a:lnTo>
                  <a:lnTo>
                    <a:pt x="169849" y="155003"/>
                  </a:lnTo>
                  <a:close/>
                </a:path>
                <a:path w="295909" h="229234">
                  <a:moveTo>
                    <a:pt x="295376" y="0"/>
                  </a:moveTo>
                  <a:lnTo>
                    <a:pt x="273227" y="0"/>
                  </a:lnTo>
                  <a:lnTo>
                    <a:pt x="273227" y="59055"/>
                  </a:lnTo>
                  <a:lnTo>
                    <a:pt x="273227" y="206667"/>
                  </a:lnTo>
                  <a:lnTo>
                    <a:pt x="22161" y="206667"/>
                  </a:lnTo>
                  <a:lnTo>
                    <a:pt x="22161" y="59055"/>
                  </a:lnTo>
                  <a:lnTo>
                    <a:pt x="273227" y="59055"/>
                  </a:lnTo>
                  <a:lnTo>
                    <a:pt x="273227" y="0"/>
                  </a:lnTo>
                  <a:lnTo>
                    <a:pt x="262153" y="0"/>
                  </a:lnTo>
                  <a:lnTo>
                    <a:pt x="262153" y="25476"/>
                  </a:lnTo>
                  <a:lnTo>
                    <a:pt x="262153" y="33591"/>
                  </a:lnTo>
                  <a:lnTo>
                    <a:pt x="258826" y="36906"/>
                  </a:lnTo>
                  <a:lnTo>
                    <a:pt x="250710" y="36906"/>
                  </a:lnTo>
                  <a:lnTo>
                    <a:pt x="247383" y="33591"/>
                  </a:lnTo>
                  <a:lnTo>
                    <a:pt x="247383" y="25476"/>
                  </a:lnTo>
                  <a:lnTo>
                    <a:pt x="250710" y="22148"/>
                  </a:lnTo>
                  <a:lnTo>
                    <a:pt x="258826" y="22148"/>
                  </a:lnTo>
                  <a:lnTo>
                    <a:pt x="262153" y="25476"/>
                  </a:lnTo>
                  <a:lnTo>
                    <a:pt x="262153" y="0"/>
                  </a:lnTo>
                  <a:lnTo>
                    <a:pt x="236308" y="0"/>
                  </a:lnTo>
                  <a:lnTo>
                    <a:pt x="236308" y="25476"/>
                  </a:lnTo>
                  <a:lnTo>
                    <a:pt x="236308" y="33591"/>
                  </a:lnTo>
                  <a:lnTo>
                    <a:pt x="232981" y="36906"/>
                  </a:lnTo>
                  <a:lnTo>
                    <a:pt x="224866" y="36906"/>
                  </a:lnTo>
                  <a:lnTo>
                    <a:pt x="221538" y="33591"/>
                  </a:lnTo>
                  <a:lnTo>
                    <a:pt x="221538" y="25476"/>
                  </a:lnTo>
                  <a:lnTo>
                    <a:pt x="224866" y="22148"/>
                  </a:lnTo>
                  <a:lnTo>
                    <a:pt x="232981" y="22148"/>
                  </a:lnTo>
                  <a:lnTo>
                    <a:pt x="236308" y="25476"/>
                  </a:lnTo>
                  <a:lnTo>
                    <a:pt x="236308" y="0"/>
                  </a:lnTo>
                  <a:lnTo>
                    <a:pt x="210464" y="0"/>
                  </a:lnTo>
                  <a:lnTo>
                    <a:pt x="210464" y="25476"/>
                  </a:lnTo>
                  <a:lnTo>
                    <a:pt x="210464" y="33591"/>
                  </a:lnTo>
                  <a:lnTo>
                    <a:pt x="207137" y="36906"/>
                  </a:lnTo>
                  <a:lnTo>
                    <a:pt x="199021" y="36906"/>
                  </a:lnTo>
                  <a:lnTo>
                    <a:pt x="195694" y="33591"/>
                  </a:lnTo>
                  <a:lnTo>
                    <a:pt x="195694" y="25476"/>
                  </a:lnTo>
                  <a:lnTo>
                    <a:pt x="199021" y="22148"/>
                  </a:lnTo>
                  <a:lnTo>
                    <a:pt x="207137" y="22148"/>
                  </a:lnTo>
                  <a:lnTo>
                    <a:pt x="210464" y="25476"/>
                  </a:lnTo>
                  <a:lnTo>
                    <a:pt x="210464" y="0"/>
                  </a:lnTo>
                  <a:lnTo>
                    <a:pt x="0" y="0"/>
                  </a:lnTo>
                  <a:lnTo>
                    <a:pt x="0" y="228815"/>
                  </a:lnTo>
                  <a:lnTo>
                    <a:pt x="295376" y="228815"/>
                  </a:lnTo>
                  <a:lnTo>
                    <a:pt x="295376" y="206667"/>
                  </a:lnTo>
                  <a:lnTo>
                    <a:pt x="295376" y="59055"/>
                  </a:lnTo>
                  <a:lnTo>
                    <a:pt x="295376" y="36906"/>
                  </a:lnTo>
                  <a:lnTo>
                    <a:pt x="295376" y="22148"/>
                  </a:lnTo>
                  <a:lnTo>
                    <a:pt x="29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ndara" panose="020E0502030303020204" pitchFamily="34" charset="0"/>
              </a:endParaRPr>
            </a:p>
          </p:txBody>
        </p:sp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42139C8A-E632-FFFC-DE74-5C87F611A42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096" y="6848631"/>
              <a:ext cx="251070" cy="169759"/>
            </a:xfrm>
            <a:prstGeom prst="rect">
              <a:avLst/>
            </a:prstGeom>
          </p:spPr>
        </p:pic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7209EF12-F165-00AC-F5DF-C1C57C8B4322}"/>
                </a:ext>
              </a:extLst>
            </p:cNvPr>
            <p:cNvSpPr/>
            <p:nvPr/>
          </p:nvSpPr>
          <p:spPr>
            <a:xfrm>
              <a:off x="512790" y="7033152"/>
              <a:ext cx="339725" cy="22225"/>
            </a:xfrm>
            <a:custGeom>
              <a:avLst/>
              <a:gdLst/>
              <a:ahLst/>
              <a:cxnLst/>
              <a:rect l="l" t="t" r="r" b="b"/>
              <a:pathLst>
                <a:path w="339725" h="22225">
                  <a:moveTo>
                    <a:pt x="339680" y="0"/>
                  </a:moveTo>
                  <a:lnTo>
                    <a:pt x="191994" y="0"/>
                  </a:lnTo>
                  <a:lnTo>
                    <a:pt x="192120" y="5600"/>
                  </a:lnTo>
                  <a:lnTo>
                    <a:pt x="190674" y="7251"/>
                  </a:lnTo>
                  <a:lnTo>
                    <a:pt x="149469" y="7506"/>
                  </a:lnTo>
                  <a:lnTo>
                    <a:pt x="147814" y="6058"/>
                  </a:lnTo>
                  <a:lnTo>
                    <a:pt x="147688" y="0"/>
                  </a:lnTo>
                  <a:lnTo>
                    <a:pt x="0" y="0"/>
                  </a:lnTo>
                  <a:lnTo>
                    <a:pt x="0" y="15533"/>
                  </a:lnTo>
                  <a:lnTo>
                    <a:pt x="6612" y="22142"/>
                  </a:lnTo>
                  <a:lnTo>
                    <a:pt x="333064" y="22142"/>
                  </a:lnTo>
                  <a:lnTo>
                    <a:pt x="339680" y="15533"/>
                  </a:lnTo>
                  <a:lnTo>
                    <a:pt x="339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object 21">
            <a:extLst>
              <a:ext uri="{FF2B5EF4-FFF2-40B4-BE49-F238E27FC236}">
                <a16:creationId xmlns:a16="http://schemas.microsoft.com/office/drawing/2014/main" id="{C9EF28A2-6AC7-E646-04FA-44F04D086FAE}"/>
              </a:ext>
            </a:extLst>
          </p:cNvPr>
          <p:cNvSpPr txBox="1"/>
          <p:nvPr/>
        </p:nvSpPr>
        <p:spPr>
          <a:xfrm>
            <a:off x="446952" y="308233"/>
            <a:ext cx="10533387" cy="1346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Para</a:t>
            </a:r>
            <a:r>
              <a:rPr sz="2800" b="1" spc="-5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mayor </a:t>
            </a:r>
            <a:r>
              <a:rPr sz="2800" b="1" spc="-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información</a:t>
            </a:r>
            <a:r>
              <a:rPr sz="2800" b="1" spc="-7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sobre</a:t>
            </a:r>
            <a:r>
              <a:rPr sz="2800" b="1" spc="-6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nuestra</a:t>
            </a:r>
            <a:r>
              <a:rPr sz="2800" b="1" spc="-5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gestión,</a:t>
            </a:r>
            <a:r>
              <a:rPr sz="2800" b="1" spc="-7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oferta</a:t>
            </a:r>
            <a:r>
              <a:rPr sz="2800" b="1" spc="-6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institucional,</a:t>
            </a:r>
            <a:r>
              <a:rPr sz="2800" b="1" spc="-9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entre</a:t>
            </a:r>
            <a:r>
              <a:rPr sz="2800" b="1" spc="-5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otros,</a:t>
            </a:r>
            <a:r>
              <a:rPr sz="2800" b="1" spc="-7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puede</a:t>
            </a:r>
            <a:r>
              <a:rPr sz="2800" b="1" spc="-5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consultar</a:t>
            </a:r>
            <a:r>
              <a:rPr sz="2800" b="1" spc="-6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5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los</a:t>
            </a:r>
            <a:r>
              <a:rPr sz="2800" b="1" spc="-6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siguientes</a:t>
            </a:r>
            <a:r>
              <a:rPr sz="2800" b="1" spc="-9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canales</a:t>
            </a:r>
            <a:r>
              <a:rPr sz="2800" b="1" spc="-6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web:</a:t>
            </a:r>
            <a:endParaRPr sz="2800" b="1" dirty="0">
              <a:latin typeface="Candara" panose="020E0502030303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ndara" panose="020E0502030303020204" pitchFamily="34" charset="0"/>
              <a:cs typeface="Verdana"/>
            </a:endParaRPr>
          </a:p>
          <a:p>
            <a:pPr marL="379095">
              <a:lnSpc>
                <a:spcPts val="955"/>
              </a:lnSpc>
              <a:tabLst>
                <a:tab pos="3469640" algn="l"/>
              </a:tabLst>
            </a:pPr>
            <a:r>
              <a:rPr sz="200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	</a:t>
            </a:r>
            <a:endParaRPr sz="2000" dirty="0">
              <a:latin typeface="Candara" panose="020E0502030303020204" pitchFamily="34" charset="0"/>
              <a:cs typeface="Verdan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47F7C1C-31AE-7D1C-C2A4-58C9D917E8B1}"/>
              </a:ext>
            </a:extLst>
          </p:cNvPr>
          <p:cNvSpPr txBox="1"/>
          <p:nvPr/>
        </p:nvSpPr>
        <p:spPr>
          <a:xfrm>
            <a:off x="2185664" y="2008986"/>
            <a:ext cx="3505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spc="-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P</a:t>
            </a:r>
            <a:r>
              <a:rPr lang="es-CO" sz="1800" spc="6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a</a:t>
            </a:r>
            <a:r>
              <a:rPr lang="es-CO" sz="1800" spc="-1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g</a:t>
            </a:r>
            <a:r>
              <a:rPr lang="es-CO" sz="1800" spc="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i</a:t>
            </a:r>
            <a:r>
              <a:rPr lang="es-CO" sz="1800" spc="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na</a:t>
            </a:r>
            <a:r>
              <a:rPr lang="es-CO" sz="1800" spc="-8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lang="es-CO" sz="1800" spc="3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w</a:t>
            </a:r>
            <a:r>
              <a:rPr lang="es-CO" sz="1800" spc="4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e</a:t>
            </a:r>
            <a:r>
              <a:rPr lang="es-CO" sz="1800" spc="5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b</a:t>
            </a:r>
            <a:r>
              <a:rPr lang="es-CO" sz="1800" spc="-14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:</a:t>
            </a:r>
            <a:r>
              <a:rPr lang="es-CO" sz="1800" spc="-10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lang="es-CO" sz="1800" spc="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w</a:t>
            </a:r>
            <a:r>
              <a:rPr lang="es-CO" sz="1800" spc="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ww</a:t>
            </a:r>
            <a:r>
              <a:rPr lang="es-CO" sz="1800" spc="-8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.</a:t>
            </a:r>
            <a:r>
              <a:rPr lang="es-CO" sz="1800" spc="5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de</a:t>
            </a:r>
            <a:r>
              <a:rPr lang="es-CO" sz="1800" spc="-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s</a:t>
            </a:r>
            <a:r>
              <a:rPr lang="es-CO" sz="1800" spc="-2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a</a:t>
            </a:r>
            <a:r>
              <a:rPr lang="es-CO" sz="1800" spc="-10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r</a:t>
            </a:r>
            <a:r>
              <a:rPr lang="es-CO" sz="1800" spc="-10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r</a:t>
            </a:r>
            <a:r>
              <a:rPr lang="es-CO" sz="1800" spc="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o</a:t>
            </a:r>
            <a:r>
              <a:rPr lang="es-CO" sz="1800" spc="-5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l</a:t>
            </a:r>
            <a:r>
              <a:rPr lang="es-CO" sz="1800" spc="-6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l</a:t>
            </a:r>
            <a:r>
              <a:rPr lang="es-CO" sz="1800" spc="4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o</a:t>
            </a:r>
            <a:r>
              <a:rPr lang="es-CO" sz="1800" spc="4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e</a:t>
            </a:r>
            <a:r>
              <a:rPr lang="es-CO" sz="1800" spc="9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c</a:t>
            </a:r>
            <a:r>
              <a:rPr lang="es-CO" sz="1800" spc="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o</a:t>
            </a:r>
            <a:r>
              <a:rPr lang="es-CO" sz="1800" spc="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no</a:t>
            </a:r>
            <a:r>
              <a:rPr lang="es-CO" sz="1800" spc="-4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m</a:t>
            </a:r>
            <a:r>
              <a:rPr lang="es-CO" sz="1800" spc="-5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i</a:t>
            </a:r>
            <a:r>
              <a:rPr lang="es-CO" sz="1800" spc="9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c</a:t>
            </a:r>
            <a:r>
              <a:rPr lang="es-CO" sz="1800" spc="2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o</a:t>
            </a:r>
            <a:r>
              <a:rPr lang="es-CO" sz="1800" spc="-8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.</a:t>
            </a:r>
            <a:r>
              <a:rPr lang="es-CO" sz="1800" spc="-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gov</a:t>
            </a:r>
            <a:r>
              <a:rPr lang="es-CO" sz="1800" spc="-1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.</a:t>
            </a:r>
            <a:r>
              <a:rPr lang="es-CO" sz="1800" spc="9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c</a:t>
            </a:r>
            <a:r>
              <a:rPr lang="es-CO" sz="1800" spc="4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  <a:hlinkClick r:id="rId8"/>
              </a:rPr>
              <a:t>o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27D5D56-3237-7D19-2B43-DA79E412A711}"/>
              </a:ext>
            </a:extLst>
          </p:cNvPr>
          <p:cNvSpPr txBox="1"/>
          <p:nvPr/>
        </p:nvSpPr>
        <p:spPr>
          <a:xfrm>
            <a:off x="2119512" y="3062513"/>
            <a:ext cx="3505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spc="-1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Micrositio de Participación Ciudadana </a:t>
            </a:r>
          </a:p>
          <a:p>
            <a:r>
              <a:rPr lang="es-CO" sz="1800" u="sng" spc="-35" dirty="0">
                <a:solidFill>
                  <a:srgbClr val="0563C1"/>
                </a:solidFill>
                <a:latin typeface="Candara" panose="020E0502030303020204" pitchFamily="34" charset="0"/>
                <a:cs typeface="Verdana"/>
              </a:rPr>
              <a:t>https://bit.ly/3DRECoo</a:t>
            </a:r>
            <a:endParaRPr lang="es-CO" u="sng" dirty="0">
              <a:solidFill>
                <a:srgbClr val="0563C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2B4408-DD34-9C96-C994-69B3BED44D81}"/>
              </a:ext>
            </a:extLst>
          </p:cNvPr>
          <p:cNvSpPr txBox="1"/>
          <p:nvPr/>
        </p:nvSpPr>
        <p:spPr>
          <a:xfrm>
            <a:off x="6548236" y="207054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spc="-23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S</a:t>
            </a:r>
            <a:r>
              <a:rPr lang="es-CO" sz="2800" spc="6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e</a:t>
            </a:r>
            <a:r>
              <a:rPr lang="es-CO" sz="2800" spc="14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c</a:t>
            </a:r>
            <a:r>
              <a:rPr lang="es-CO" sz="2800" spc="-44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re</a:t>
            </a:r>
            <a:r>
              <a:rPr lang="es-CO" sz="2800" spc="-8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t</a:t>
            </a:r>
            <a:r>
              <a:rPr lang="es-CO" sz="2800" spc="9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a</a:t>
            </a:r>
            <a:r>
              <a:rPr lang="es-CO" sz="2800" spc="-150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r</a:t>
            </a:r>
            <a:r>
              <a:rPr lang="es-CO" sz="2800" spc="-75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í</a:t>
            </a:r>
            <a:r>
              <a:rPr lang="es-CO" sz="2800" spc="9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a</a:t>
            </a:r>
            <a:r>
              <a:rPr lang="es-CO" sz="2800" spc="-11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lang="es-CO" sz="2800" spc="6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de</a:t>
            </a:r>
            <a:r>
              <a:rPr lang="es-CO" sz="2800" spc="-89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lang="es-CO" sz="2800" spc="75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De</a:t>
            </a:r>
            <a:r>
              <a:rPr lang="es-CO" sz="2800" spc="-3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s</a:t>
            </a:r>
            <a:r>
              <a:rPr lang="es-CO" sz="2800" spc="-30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a</a:t>
            </a:r>
            <a:r>
              <a:rPr lang="es-CO" sz="2800" spc="-150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r</a:t>
            </a:r>
            <a:r>
              <a:rPr lang="es-CO" sz="2800" spc="-15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r</a:t>
            </a:r>
            <a:r>
              <a:rPr lang="es-CO" sz="2800" spc="-2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o</a:t>
            </a:r>
            <a:r>
              <a:rPr lang="es-CO" sz="2800" spc="15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l</a:t>
            </a:r>
            <a:r>
              <a:rPr lang="es-CO" sz="2800" spc="-8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l</a:t>
            </a:r>
            <a:r>
              <a:rPr lang="es-CO" sz="2800" spc="60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o</a:t>
            </a:r>
            <a:r>
              <a:rPr lang="es-CO" sz="2800" spc="-135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 </a:t>
            </a:r>
            <a:r>
              <a:rPr lang="es-CO" sz="2800" spc="6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E</a:t>
            </a:r>
            <a:r>
              <a:rPr lang="es-CO" sz="2800" spc="14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c</a:t>
            </a:r>
            <a:r>
              <a:rPr lang="es-CO" sz="2800" spc="15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on</a:t>
            </a:r>
            <a:r>
              <a:rPr lang="es-CO" sz="2800" spc="7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óm</a:t>
            </a:r>
            <a:r>
              <a:rPr lang="es-CO" sz="2800" spc="-8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i</a:t>
            </a:r>
            <a:r>
              <a:rPr lang="es-CO" sz="2800" spc="142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c</a:t>
            </a:r>
            <a:r>
              <a:rPr lang="es-CO" sz="2800" spc="60" baseline="3472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o</a:t>
            </a:r>
            <a:endParaRPr lang="es-CO" sz="2800" dirty="0"/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D8D4F691-DAEA-DD12-C7D0-E7EC5DA582CD}"/>
              </a:ext>
            </a:extLst>
          </p:cNvPr>
          <p:cNvSpPr txBox="1"/>
          <p:nvPr/>
        </p:nvSpPr>
        <p:spPr>
          <a:xfrm>
            <a:off x="6910900" y="3257565"/>
            <a:ext cx="36076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@DesEconomicoBog</a:t>
            </a:r>
            <a:endParaRPr sz="2000" dirty="0">
              <a:latin typeface="Candara" panose="020E0502030303020204" pitchFamily="34" charset="0"/>
              <a:cs typeface="Verdana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B2555B21-CEDA-D8E3-4EA6-3DAA339AAEA7}"/>
              </a:ext>
            </a:extLst>
          </p:cNvPr>
          <p:cNvSpPr txBox="1"/>
          <p:nvPr/>
        </p:nvSpPr>
        <p:spPr>
          <a:xfrm>
            <a:off x="4262425" y="4447556"/>
            <a:ext cx="4200939" cy="98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4800" b="1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¡GRACIAS! </a:t>
            </a:r>
            <a:endParaRPr sz="4000" dirty="0">
              <a:latin typeface="Candara" panose="020E0502030303020204" pitchFamily="34" charset="0"/>
              <a:cs typeface="Verdana"/>
            </a:endParaRPr>
          </a:p>
          <a:p>
            <a:pPr marL="379095">
              <a:lnSpc>
                <a:spcPts val="955"/>
              </a:lnSpc>
              <a:tabLst>
                <a:tab pos="3469640" algn="l"/>
              </a:tabLst>
            </a:pPr>
            <a:r>
              <a:rPr sz="4000" dirty="0">
                <a:solidFill>
                  <a:srgbClr val="FFFFFF"/>
                </a:solidFill>
                <a:latin typeface="Candara" panose="020E0502030303020204" pitchFamily="34" charset="0"/>
                <a:cs typeface="Verdana"/>
              </a:rPr>
              <a:t>	</a:t>
            </a:r>
            <a:endParaRPr sz="4000" dirty="0">
              <a:latin typeface="Candara" panose="020E0502030303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077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9B70A66-D701-AFD0-F3B3-D777226E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0193" y="971674"/>
            <a:ext cx="8799095" cy="64966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spc="256" dirty="0">
                <a:latin typeface="Candara" panose="020E0502030303020204" pitchFamily="34" charset="0"/>
                <a:cs typeface="Trebuchet MS"/>
              </a:rPr>
              <a:t>ORDEN DEL DÍA</a:t>
            </a:r>
            <a:br>
              <a:rPr lang="es-CO" sz="4000" b="1" spc="256" dirty="0">
                <a:solidFill>
                  <a:srgbClr val="FFC020"/>
                </a:solidFill>
                <a:latin typeface="Century Gothic" panose="020B0502020202020204" pitchFamily="34" charset="0"/>
                <a:cs typeface="Trebuchet MS"/>
              </a:rPr>
            </a:b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6AE3ED4-DBF9-A417-01B8-D34527F21FD3}"/>
              </a:ext>
            </a:extLst>
          </p:cNvPr>
          <p:cNvSpPr txBox="1">
            <a:spLocks/>
          </p:cNvSpPr>
          <p:nvPr/>
        </p:nvSpPr>
        <p:spPr>
          <a:xfrm>
            <a:off x="795624" y="1178621"/>
            <a:ext cx="9170011" cy="4500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600" dirty="0">
                <a:latin typeface="Candara" panose="020E0502030303020204" pitchFamily="34" charset="0"/>
              </a:rPr>
              <a:t>Registro asistentes (5 min)</a:t>
            </a:r>
          </a:p>
          <a:p>
            <a:pPr marL="0" indent="0">
              <a:buNone/>
            </a:pPr>
            <a:endParaRPr lang="es-ES" sz="12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Socialización reglas de la sesión (3 min)</a:t>
            </a:r>
          </a:p>
          <a:p>
            <a:pPr marL="0" indent="0">
              <a:buNone/>
            </a:pPr>
            <a:endParaRPr lang="es-ES" sz="32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Presentación equipo técnico (2 min)</a:t>
            </a:r>
          </a:p>
          <a:p>
            <a:pPr marL="0" indent="0">
              <a:buNone/>
            </a:pPr>
            <a:endParaRPr lang="es-ES" sz="20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 Palabras de bienvenida y socialización avances 2021 (10 min)</a:t>
            </a:r>
          </a:p>
          <a:p>
            <a:pPr marL="0" indent="0">
              <a:buNone/>
            </a:pPr>
            <a:endParaRPr lang="es-ES" sz="56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Desarrollo Primer eje temático: Desarrollo empresarial &amp; empleo. (10 min)</a:t>
            </a:r>
          </a:p>
          <a:p>
            <a:endParaRPr lang="es-ES" sz="4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Desarrollo Segundo eje temático: Competitividad, innovación &amp; Productividad  (10 min)</a:t>
            </a:r>
          </a:p>
          <a:p>
            <a:endParaRPr lang="es-ES" sz="12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Espacio de diálogo. (25 min) </a:t>
            </a:r>
          </a:p>
          <a:p>
            <a:endParaRPr lang="es-ES" sz="2400" dirty="0">
              <a:latin typeface="Candara" panose="020E0502030303020204" pitchFamily="34" charset="0"/>
            </a:endParaRPr>
          </a:p>
          <a:p>
            <a:r>
              <a:rPr lang="es-ES" sz="9600" dirty="0">
                <a:latin typeface="Candara" panose="020E0502030303020204" pitchFamily="34" charset="0"/>
              </a:rPr>
              <a:t>Consideraciones finales y cierre (10 min)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756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F647771-6A72-7590-B7F8-29449E4E2481}"/>
              </a:ext>
            </a:extLst>
          </p:cNvPr>
          <p:cNvSpPr txBox="1">
            <a:spLocks/>
          </p:cNvSpPr>
          <p:nvPr/>
        </p:nvSpPr>
        <p:spPr>
          <a:xfrm>
            <a:off x="-1318592" y="355041"/>
            <a:ext cx="8799095" cy="649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3549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latin typeface="Candara" panose="020E0502030303020204" pitchFamily="34" charset="0"/>
              </a:rPr>
              <a:t>REGLAS DE LA SESIÓN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6E8F334-4707-8161-3079-6D8ECDA3BA8B}"/>
              </a:ext>
            </a:extLst>
          </p:cNvPr>
          <p:cNvSpPr txBox="1">
            <a:spLocks/>
          </p:cNvSpPr>
          <p:nvPr/>
        </p:nvSpPr>
        <p:spPr>
          <a:xfrm>
            <a:off x="570338" y="1088647"/>
            <a:ext cx="9527819" cy="533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ES" sz="100" dirty="0">
              <a:latin typeface="Candara" panose="020E0502030303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1600" dirty="0">
                <a:latin typeface="Candara" panose="020E0502030303020204" pitchFamily="34" charset="0"/>
              </a:rPr>
              <a:t>Mantener los  micrófonos cerrados mientras el equipo técnico realiza su intervención.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s-ES" sz="1600" dirty="0">
                <a:latin typeface="Candara" panose="020E0502030303020204" pitchFamily="34" charset="0"/>
              </a:rPr>
              <a:t>Al final de la sesión se brindará un espacio para cada intervención ciudadana. Se desarrollarán cuatro  preguntas orientadoras, a ser dialogadas con los asistentes. Para esto, si el ciudadano desea solicitar la palabra deberá hacer uso de la opción  “Levantar la mano”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ES" sz="1600" dirty="0">
              <a:latin typeface="Candara" panose="020E0502030303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ES" sz="1600" dirty="0">
              <a:latin typeface="Candara" panose="020E0502030303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ES" sz="600" dirty="0">
              <a:latin typeface="Candara" panose="020E0502030303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>
                <a:latin typeface="Candara" panose="020E0502030303020204" pitchFamily="34" charset="0"/>
              </a:rPr>
              <a:t>3. Si lo desea, también puede dejar sus inquietudes en el chat. Para esto el equipo de apoyo de la OAP, notificará al moderador del orden de participación.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>
                <a:latin typeface="Candara" panose="020E0502030303020204" pitchFamily="34" charset="0"/>
              </a:rPr>
              <a:t>4. 5. La intervención para cada pregunta contará con un tiempo de tres minutos. Se tendrá en cuenta la participación de tres asistentes por pregunta.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600" dirty="0">
                <a:latin typeface="Candara" panose="020E0502030303020204" pitchFamily="34" charset="0"/>
              </a:rPr>
              <a:t>6. Se finalizará con unas conclusiones y compromisos si los hay.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100" dirty="0">
              <a:latin typeface="Candara" panose="020E0502030303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1600" dirty="0">
                <a:latin typeface="Candara" panose="020E0502030303020204" pitchFamily="34" charset="0"/>
              </a:rPr>
              <a:t>7. Realizar el diligenciamiento del formulario de  evaluación del diálogo</a:t>
            </a:r>
            <a:r>
              <a:rPr lang="es-ES" sz="1600" dirty="0">
                <a:solidFill>
                  <a:srgbClr val="212952"/>
                </a:solidFill>
                <a:latin typeface="Candara" panose="020E0502030303020204" pitchFamily="34" charset="0"/>
              </a:rPr>
              <a:t>. </a:t>
            </a:r>
          </a:p>
          <a:p>
            <a:endParaRPr lang="es-CO" sz="5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B3A544-3A59-39C5-C38C-5D6089B7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3" t="80828" r="35669" b="5849"/>
          <a:stretch/>
        </p:blipFill>
        <p:spPr>
          <a:xfrm>
            <a:off x="3127585" y="2407267"/>
            <a:ext cx="3507363" cy="870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830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394437A-4BDA-7EA5-A38C-CE8412A9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408" y="286849"/>
            <a:ext cx="8799095" cy="64966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Candara" panose="020E0502030303020204" pitchFamily="34" charset="0"/>
              </a:rPr>
              <a:t>EQUIPO DE PROFESIONALES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4E93B02-467A-83BE-4494-9FE16687982A}"/>
              </a:ext>
            </a:extLst>
          </p:cNvPr>
          <p:cNvSpPr txBox="1">
            <a:spLocks/>
          </p:cNvSpPr>
          <p:nvPr/>
        </p:nvSpPr>
        <p:spPr>
          <a:xfrm>
            <a:off x="391084" y="1163728"/>
            <a:ext cx="9416463" cy="453470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CO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CO" sz="1700" dirty="0">
              <a:latin typeface="Candara" panose="020E0502030303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E2CE22-9F32-3AB5-4828-2F0FF7F220B5}"/>
              </a:ext>
            </a:extLst>
          </p:cNvPr>
          <p:cNvSpPr txBox="1"/>
          <p:nvPr/>
        </p:nvSpPr>
        <p:spPr>
          <a:xfrm>
            <a:off x="4757004" y="1772271"/>
            <a:ext cx="4903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7E9221-692A-0235-3C56-618FE04B070E}"/>
              </a:ext>
            </a:extLst>
          </p:cNvPr>
          <p:cNvSpPr txBox="1"/>
          <p:nvPr/>
        </p:nvSpPr>
        <p:spPr>
          <a:xfrm>
            <a:off x="3826731" y="1507045"/>
            <a:ext cx="3084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Carolina Chica Builes </a:t>
            </a:r>
          </a:p>
          <a:p>
            <a:pPr marL="0" indent="0" algn="ctr">
              <a:buNone/>
            </a:pPr>
            <a:r>
              <a:rPr lang="es-CO" sz="2000" dirty="0">
                <a:latin typeface="Candara" panose="020E0502030303020204" pitchFamily="34" charset="0"/>
              </a:rPr>
              <a:t>Jefe OAP </a:t>
            </a:r>
            <a:br>
              <a:rPr lang="es-CO" sz="2000" dirty="0">
                <a:latin typeface="Candara" panose="020E0502030303020204" pitchFamily="34" charset="0"/>
              </a:rPr>
            </a:br>
            <a:endParaRPr lang="es-CO" sz="700" b="1" dirty="0">
              <a:latin typeface="Candara" panose="020E0502030303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5F0BEA-A846-CBF8-A6DF-C6AAB0813BC3}"/>
              </a:ext>
            </a:extLst>
          </p:cNvPr>
          <p:cNvSpPr txBox="1">
            <a:spLocks/>
          </p:cNvSpPr>
          <p:nvPr/>
        </p:nvSpPr>
        <p:spPr>
          <a:xfrm>
            <a:off x="969381" y="1109673"/>
            <a:ext cx="8799095" cy="364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3549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latin typeface="Candara" panose="020E0502030303020204" pitchFamily="34" charset="0"/>
              </a:rPr>
              <a:t>Oficina Asesora de Planeación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B28B-1293-0AC0-D8E4-C9889F99B807}"/>
              </a:ext>
            </a:extLst>
          </p:cNvPr>
          <p:cNvSpPr txBox="1"/>
          <p:nvPr/>
        </p:nvSpPr>
        <p:spPr>
          <a:xfrm>
            <a:off x="270666" y="2318349"/>
            <a:ext cx="217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Danny García</a:t>
            </a:r>
            <a:br>
              <a:rPr lang="es-CO" sz="2000" dirty="0">
                <a:latin typeface="Candara" panose="020E0502030303020204" pitchFamily="34" charset="0"/>
              </a:rPr>
            </a:br>
            <a:r>
              <a:rPr lang="es-CO" sz="2000" dirty="0">
                <a:latin typeface="Candara" panose="020E0502030303020204" pitchFamily="34" charset="0"/>
              </a:rPr>
              <a:t>Moderador diálogos. </a:t>
            </a:r>
            <a:endParaRPr lang="es-CO" sz="700" b="1" dirty="0">
              <a:latin typeface="Candara" panose="020E05020303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D661D4-C9A5-9F27-30A8-3897E38C850B}"/>
              </a:ext>
            </a:extLst>
          </p:cNvPr>
          <p:cNvSpPr txBox="1"/>
          <p:nvPr/>
        </p:nvSpPr>
        <p:spPr>
          <a:xfrm>
            <a:off x="2186445" y="2311750"/>
            <a:ext cx="234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Manuela Gómez </a:t>
            </a:r>
            <a:br>
              <a:rPr lang="es-CO" sz="2000" dirty="0">
                <a:latin typeface="Candara" panose="020E0502030303020204" pitchFamily="34" charset="0"/>
              </a:rPr>
            </a:br>
            <a:r>
              <a:rPr lang="es-CO" sz="2000" dirty="0">
                <a:latin typeface="Candara" panose="020E0502030303020204" pitchFamily="34" charset="0"/>
              </a:rPr>
              <a:t>Relator</a:t>
            </a:r>
            <a:endParaRPr lang="es-CO" sz="700" b="1" dirty="0"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0E603D-D654-8572-F095-251F50E9001D}"/>
              </a:ext>
            </a:extLst>
          </p:cNvPr>
          <p:cNvSpPr txBox="1"/>
          <p:nvPr/>
        </p:nvSpPr>
        <p:spPr>
          <a:xfrm>
            <a:off x="6270959" y="2336095"/>
            <a:ext cx="1915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Cindy Cardona </a:t>
            </a:r>
            <a:br>
              <a:rPr lang="es-CO" sz="2000" dirty="0">
                <a:latin typeface="Candara" panose="020E0502030303020204" pitchFamily="34" charset="0"/>
              </a:rPr>
            </a:br>
            <a:r>
              <a:rPr lang="es-CO" sz="2000" dirty="0">
                <a:latin typeface="Candara" panose="020E0502030303020204" pitchFamily="34" charset="0"/>
              </a:rPr>
              <a:t>Apoyo técnico </a:t>
            </a:r>
            <a:endParaRPr lang="es-CO" sz="700" b="1" dirty="0">
              <a:latin typeface="Candara" panose="020E0502030303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13A29E-192C-3D4C-806B-084D68ED69D1}"/>
              </a:ext>
            </a:extLst>
          </p:cNvPr>
          <p:cNvSpPr txBox="1"/>
          <p:nvPr/>
        </p:nvSpPr>
        <p:spPr>
          <a:xfrm>
            <a:off x="4323287" y="2340987"/>
            <a:ext cx="2134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Yuber Neira </a:t>
            </a:r>
            <a:br>
              <a:rPr lang="es-CO" sz="2000" dirty="0">
                <a:latin typeface="Candara" panose="020E0502030303020204" pitchFamily="34" charset="0"/>
              </a:rPr>
            </a:br>
            <a:r>
              <a:rPr lang="es-CO" sz="2000" dirty="0">
                <a:latin typeface="Candara" panose="020E0502030303020204" pitchFamily="34" charset="0"/>
              </a:rPr>
              <a:t>Apoyo técnico </a:t>
            </a:r>
            <a:endParaRPr lang="es-CO" sz="700" b="1" dirty="0">
              <a:latin typeface="Candara" panose="020E0502030303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5689D2-AFA7-C633-341A-7B9F2A9B1E07}"/>
              </a:ext>
            </a:extLst>
          </p:cNvPr>
          <p:cNvSpPr txBox="1"/>
          <p:nvPr/>
        </p:nvSpPr>
        <p:spPr>
          <a:xfrm>
            <a:off x="8116214" y="2338042"/>
            <a:ext cx="2018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Eduan  Sánchez  </a:t>
            </a:r>
            <a:br>
              <a:rPr lang="es-CO" sz="2000" dirty="0">
                <a:latin typeface="Candara" panose="020E0502030303020204" pitchFamily="34" charset="0"/>
              </a:rPr>
            </a:br>
            <a:r>
              <a:rPr lang="es-CO" sz="2000" dirty="0">
                <a:latin typeface="Candara" panose="020E0502030303020204" pitchFamily="34" charset="0"/>
              </a:rPr>
              <a:t>Apoyo técnico </a:t>
            </a:r>
            <a:endParaRPr lang="es-CO" sz="2000" b="1" dirty="0">
              <a:latin typeface="Candara" panose="020E0502030303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2EB7BA4-AB17-EAD0-12EF-7E69F6C60828}"/>
              </a:ext>
            </a:extLst>
          </p:cNvPr>
          <p:cNvSpPr txBox="1">
            <a:spLocks/>
          </p:cNvSpPr>
          <p:nvPr/>
        </p:nvSpPr>
        <p:spPr>
          <a:xfrm>
            <a:off x="350936" y="3705704"/>
            <a:ext cx="4657792" cy="578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3549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latin typeface="Candara" panose="020E0502030303020204" pitchFamily="34" charset="0"/>
              </a:rPr>
              <a:t>Dirección de Desarrollo Empresarial &amp; Empleo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BEA1F81-FFEF-49CF-76A0-BFBBE6BBC1C6}"/>
              </a:ext>
            </a:extLst>
          </p:cNvPr>
          <p:cNvSpPr txBox="1"/>
          <p:nvPr/>
        </p:nvSpPr>
        <p:spPr>
          <a:xfrm>
            <a:off x="431626" y="4425340"/>
            <a:ext cx="217039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Juliana Toral </a:t>
            </a:r>
          </a:p>
          <a:p>
            <a:pPr marL="0" indent="0" algn="ctr">
              <a:buNone/>
            </a:pPr>
            <a:r>
              <a:rPr lang="es-CO" sz="2000" dirty="0">
                <a:latin typeface="Candara" panose="020E0502030303020204" pitchFamily="34" charset="0"/>
              </a:rPr>
              <a:t>Asesor Técnico </a:t>
            </a:r>
            <a:br>
              <a:rPr lang="es-CO" sz="2000" dirty="0">
                <a:latin typeface="Candara" panose="020E0502030303020204" pitchFamily="34" charset="0"/>
              </a:rPr>
            </a:br>
            <a:endParaRPr lang="es-CO" sz="700" dirty="0">
              <a:latin typeface="Candara" panose="020E0502030303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C2271D-3EF6-E82A-51EB-9BDBC7AF854B}"/>
              </a:ext>
            </a:extLst>
          </p:cNvPr>
          <p:cNvSpPr txBox="1"/>
          <p:nvPr/>
        </p:nvSpPr>
        <p:spPr>
          <a:xfrm>
            <a:off x="2928920" y="4425340"/>
            <a:ext cx="2170395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Ana </a:t>
            </a:r>
            <a:r>
              <a:rPr lang="es-CO" sz="2000" b="1" dirty="0" err="1">
                <a:latin typeface="Candara" panose="020E0502030303020204" pitchFamily="34" charset="0"/>
              </a:rPr>
              <a:t>Cerlina</a:t>
            </a:r>
            <a:r>
              <a:rPr lang="es-CO" sz="2000" b="1" dirty="0">
                <a:latin typeface="Candara" panose="020E0502030303020204" pitchFamily="34" charset="0"/>
              </a:rPr>
              <a:t> Molano </a:t>
            </a:r>
          </a:p>
          <a:p>
            <a:pPr marL="0" indent="0" algn="ctr">
              <a:buNone/>
            </a:pPr>
            <a:r>
              <a:rPr lang="es-CO" sz="2000" dirty="0">
                <a:latin typeface="Candara" panose="020E0502030303020204" pitchFamily="34" charset="0"/>
              </a:rPr>
              <a:t>Asesor Técnico </a:t>
            </a:r>
            <a:br>
              <a:rPr lang="es-CO" sz="2000" dirty="0">
                <a:latin typeface="Candara" panose="020E0502030303020204" pitchFamily="34" charset="0"/>
              </a:rPr>
            </a:br>
            <a:endParaRPr lang="es-CO" sz="700" dirty="0">
              <a:latin typeface="Candara" panose="020E0502030303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105F41DF-5C14-4CE8-C7C3-B144941F6E5E}"/>
              </a:ext>
            </a:extLst>
          </p:cNvPr>
          <p:cNvSpPr txBox="1">
            <a:spLocks/>
          </p:cNvSpPr>
          <p:nvPr/>
        </p:nvSpPr>
        <p:spPr>
          <a:xfrm>
            <a:off x="5565955" y="3739573"/>
            <a:ext cx="4574801" cy="578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35499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CO" sz="2800" b="1" dirty="0">
                <a:latin typeface="Candara" panose="020E0502030303020204" pitchFamily="34" charset="0"/>
              </a:rPr>
              <a:t>Dirección de Innovación &amp; Productividad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F439F1D-9FEA-0E08-4912-7EB4C7381A15}"/>
              </a:ext>
            </a:extLst>
          </p:cNvPr>
          <p:cNvSpPr txBox="1"/>
          <p:nvPr/>
        </p:nvSpPr>
        <p:spPr>
          <a:xfrm>
            <a:off x="6729051" y="4425340"/>
            <a:ext cx="217039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CO" sz="2000" b="1" dirty="0">
                <a:latin typeface="Candara" panose="020E0502030303020204" pitchFamily="34" charset="0"/>
              </a:rPr>
              <a:t>David  Hernández  </a:t>
            </a:r>
          </a:p>
          <a:p>
            <a:pPr marL="0" indent="0" algn="ctr">
              <a:buNone/>
            </a:pPr>
            <a:r>
              <a:rPr lang="es-CO" sz="2000" dirty="0">
                <a:latin typeface="Candara" panose="020E0502030303020204" pitchFamily="34" charset="0"/>
              </a:rPr>
              <a:t>Asesor Técnico </a:t>
            </a:r>
            <a:br>
              <a:rPr lang="es-CO" sz="2000" dirty="0">
                <a:latin typeface="Candara" panose="020E0502030303020204" pitchFamily="34" charset="0"/>
              </a:rPr>
            </a:br>
            <a:endParaRPr lang="es-CO" sz="7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3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2FFE-4639-4053-97ED-6108530E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964" y="3034747"/>
            <a:ext cx="6317472" cy="2059418"/>
          </a:xfrm>
        </p:spPr>
        <p:txBody>
          <a:bodyPr>
            <a:normAutofit/>
          </a:bodyPr>
          <a:lstStyle/>
          <a:p>
            <a:pPr marL="12026" marR="4811" algn="ctr" defTabSz="1219170">
              <a:spcBef>
                <a:spcPts val="861"/>
              </a:spcBef>
            </a:pPr>
            <a: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  <a:t>Avances 2021</a:t>
            </a:r>
            <a:b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</a:br>
            <a:endParaRPr lang="es-CO" sz="4400" b="1" kern="0" spc="-95" dirty="0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6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765C658-86F1-5376-CF6C-047332D7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26" y="-108973"/>
            <a:ext cx="12310640" cy="69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Google Shape;93;g1229359a523_0_3"/>
          <p:cNvPicPr preferRelativeResize="0"/>
          <p:nvPr/>
        </p:nvPicPr>
        <p:blipFill rotWithShape="1">
          <a:blip r:embed="rId4">
            <a:alphaModFix/>
          </a:blip>
          <a:srcRect l="47826" b="65505"/>
          <a:stretch/>
        </p:blipFill>
        <p:spPr>
          <a:xfrm>
            <a:off x="838922" y="3120307"/>
            <a:ext cx="1698536" cy="81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229359a523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0375" y="2096072"/>
            <a:ext cx="950300" cy="82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229359a523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1944" y="5152570"/>
            <a:ext cx="1463366" cy="72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229359a523_0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3167" y="2463312"/>
            <a:ext cx="803807" cy="6548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229359a523_0_3"/>
          <p:cNvSpPr txBox="1"/>
          <p:nvPr/>
        </p:nvSpPr>
        <p:spPr>
          <a:xfrm>
            <a:off x="10720103" y="6074185"/>
            <a:ext cx="1611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es-CO" sz="1100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DISTRITO DE INNOVACIÓN</a:t>
            </a:r>
            <a:endParaRPr sz="1100" b="1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1229359a523_0_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9100" y="3252421"/>
            <a:ext cx="1055239" cy="5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229359a523_0_3"/>
          <p:cNvSpPr txBox="1"/>
          <p:nvPr/>
        </p:nvSpPr>
        <p:spPr>
          <a:xfrm>
            <a:off x="6447750" y="6008900"/>
            <a:ext cx="311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Aglomeraciones - Señalización turística  </a:t>
            </a: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229359a523_0_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7984" y="5287627"/>
            <a:ext cx="1133701" cy="42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229359a523_0_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2292" y="3534799"/>
            <a:ext cx="1133703" cy="52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229359a523_0_3"/>
          <p:cNvPicPr preferRelativeResize="0"/>
          <p:nvPr/>
        </p:nvPicPr>
        <p:blipFill rotWithShape="1">
          <a:blip r:embed="rId11">
            <a:alphaModFix/>
          </a:blip>
          <a:srcRect l="29521" r="43869"/>
          <a:stretch/>
        </p:blipFill>
        <p:spPr>
          <a:xfrm>
            <a:off x="10236670" y="3032278"/>
            <a:ext cx="1065200" cy="8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229359a523_0_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29037" y="3032284"/>
            <a:ext cx="1133700" cy="45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229359a523_0_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12310" y="2654386"/>
            <a:ext cx="1065200" cy="33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229359a523_0_3"/>
          <p:cNvPicPr preferRelativeResize="0"/>
          <p:nvPr/>
        </p:nvPicPr>
        <p:blipFill rotWithShape="1">
          <a:blip r:embed="rId14">
            <a:alphaModFix/>
          </a:blip>
          <a:srcRect l="24668" r="27262"/>
          <a:stretch/>
        </p:blipFill>
        <p:spPr>
          <a:xfrm>
            <a:off x="4603000" y="5801950"/>
            <a:ext cx="10652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229359a523_0_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44400" y="5893204"/>
            <a:ext cx="893726" cy="86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229359a523_0_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82814" y="2670204"/>
            <a:ext cx="803799" cy="60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229359a523_0_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98685" y="2423296"/>
            <a:ext cx="950298" cy="6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229359a523_0_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33925" y="4423567"/>
            <a:ext cx="1405225" cy="41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229359a523_0_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40541" y="2354545"/>
            <a:ext cx="302202" cy="8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229359a523_0_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825584" y="4946282"/>
            <a:ext cx="1287700" cy="40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229359a523_0_3"/>
          <p:cNvPicPr preferRelativeResize="0"/>
          <p:nvPr/>
        </p:nvPicPr>
        <p:blipFill rotWithShape="1">
          <a:blip r:embed="rId11">
            <a:alphaModFix/>
          </a:blip>
          <a:srcRect l="29521" r="43869"/>
          <a:stretch/>
        </p:blipFill>
        <p:spPr>
          <a:xfrm>
            <a:off x="4071306" y="4725487"/>
            <a:ext cx="803800" cy="6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229359a523_0_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397209" y="3849445"/>
            <a:ext cx="1611900" cy="45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229359a523_0_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966636" y="5172149"/>
            <a:ext cx="381275" cy="3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229359a523_0_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86711" y="4601338"/>
            <a:ext cx="1363100" cy="3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229359a523_0_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167671" y="2836312"/>
            <a:ext cx="876921" cy="29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229359a523_0_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159908" y="5148877"/>
            <a:ext cx="950300" cy="30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229359a523_0_3"/>
          <p:cNvPicPr preferRelativeResize="0"/>
          <p:nvPr/>
        </p:nvPicPr>
        <p:blipFill rotWithShape="1">
          <a:blip r:embed="rId26">
            <a:alphaModFix/>
          </a:blip>
          <a:srcRect t="37970" b="44612"/>
          <a:stretch/>
        </p:blipFill>
        <p:spPr>
          <a:xfrm>
            <a:off x="802124" y="2648908"/>
            <a:ext cx="1207518" cy="49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229359a523_0_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25937" y="4759199"/>
            <a:ext cx="1405201" cy="86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229359a523_0_3"/>
          <p:cNvPicPr preferRelativeResize="0"/>
          <p:nvPr/>
        </p:nvPicPr>
        <p:blipFill rotWithShape="1">
          <a:blip r:embed="rId28">
            <a:alphaModFix/>
          </a:blip>
          <a:srcRect l="3370" t="13635" r="86067" b="76810"/>
          <a:stretch/>
        </p:blipFill>
        <p:spPr>
          <a:xfrm>
            <a:off x="3504902" y="3112594"/>
            <a:ext cx="723874" cy="36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229359a523_0_3"/>
          <p:cNvPicPr preferRelativeResize="0"/>
          <p:nvPr/>
        </p:nvPicPr>
        <p:blipFill rotWithShape="1">
          <a:blip r:embed="rId29">
            <a:alphaModFix/>
          </a:blip>
          <a:srcRect l="18255" t="34287" r="17554" b="33763"/>
          <a:stretch/>
        </p:blipFill>
        <p:spPr>
          <a:xfrm>
            <a:off x="5397975" y="4945788"/>
            <a:ext cx="1463350" cy="72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229359a523_0_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929025" y="4012502"/>
            <a:ext cx="1055248" cy="59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229359a523_0_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973974" y="4210275"/>
            <a:ext cx="1969526" cy="6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229359a523_0_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9497712" y="5949867"/>
            <a:ext cx="1133700" cy="64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229359a523_0_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143500" y="3675355"/>
            <a:ext cx="1611898" cy="2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229359a523_0_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733590" y="4887050"/>
            <a:ext cx="2092744" cy="60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52FFE-4639-4053-97ED-6108530E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01" y="2641143"/>
            <a:ext cx="8030817" cy="2059418"/>
          </a:xfrm>
        </p:spPr>
        <p:txBody>
          <a:bodyPr>
            <a:normAutofit/>
          </a:bodyPr>
          <a:lstStyle/>
          <a:p>
            <a:pPr marL="12026" marR="4811" algn="ctr" defTabSz="1219170">
              <a:spcBef>
                <a:spcPts val="861"/>
              </a:spcBef>
            </a:pPr>
            <a: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  <a:t>Temática 1.</a:t>
            </a:r>
            <a:br>
              <a:rPr lang="es-CO" sz="4800" b="1" kern="0" spc="-95" dirty="0">
                <a:solidFill>
                  <a:srgbClr val="FFFFFF"/>
                </a:solidFill>
                <a:ea typeface="Verdana" panose="020B0604030504040204" pitchFamily="34" charset="0"/>
              </a:rPr>
            </a:br>
            <a:endParaRPr lang="es-CO" sz="4400" b="1" kern="0" spc="-95" dirty="0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61B56E-D768-4D19-9B49-B1EE39F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2812" y="4216857"/>
            <a:ext cx="6247396" cy="1527175"/>
          </a:xfrm>
        </p:spPr>
        <p:txBody>
          <a:bodyPr>
            <a:noAutofit/>
          </a:bodyPr>
          <a:lstStyle/>
          <a:p>
            <a:pPr algn="ctr"/>
            <a:r>
              <a:rPr lang="es-MX" sz="4000" dirty="0"/>
              <a:t>Desarrollo Empresarial &amp; Empleo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03885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622701B-E636-9FFE-2FB4-6EBA25BF69BE}"/>
              </a:ext>
            </a:extLst>
          </p:cNvPr>
          <p:cNvSpPr txBox="1"/>
          <p:nvPr/>
        </p:nvSpPr>
        <p:spPr>
          <a:xfrm>
            <a:off x="3958391" y="402279"/>
            <a:ext cx="7593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andara" panose="020E0502030303020204" pitchFamily="34" charset="0"/>
              </a:rPr>
              <a:t>EMPLEABILIDAD &amp; FORMACIÓN PARA EL TRABAJO: </a:t>
            </a:r>
          </a:p>
          <a:p>
            <a:pPr algn="ctr"/>
            <a:endParaRPr lang="es-CO" dirty="0">
              <a:latin typeface="Candara" panose="020E0502030303020204" pitchFamily="34" charset="0"/>
            </a:endParaRPr>
          </a:p>
          <a:p>
            <a:pPr algn="ctr"/>
            <a:r>
              <a:rPr lang="es-CO" sz="1800" b="1" dirty="0">
                <a:latin typeface="Candara" panose="020E0502030303020204" pitchFamily="34" charset="0"/>
              </a:rPr>
              <a:t>Nuestros programas de generación de empleo con enfoque de genero, territorial y diferencial.</a:t>
            </a:r>
            <a:r>
              <a:rPr lang="es-CO" sz="1800" b="1" dirty="0">
                <a:solidFill>
                  <a:srgbClr val="003399"/>
                </a:solidFill>
                <a:latin typeface="Candara" panose="020E0502030303020204" pitchFamily="34" charset="0"/>
              </a:rPr>
              <a:t> </a:t>
            </a:r>
          </a:p>
          <a:p>
            <a:endParaRPr lang="es-CO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C0B2735-8BDD-744D-73A3-CFAAB78AC7E5}"/>
              </a:ext>
            </a:extLst>
          </p:cNvPr>
          <p:cNvSpPr txBox="1">
            <a:spLocks/>
          </p:cNvSpPr>
          <p:nvPr/>
        </p:nvSpPr>
        <p:spPr>
          <a:xfrm>
            <a:off x="252185" y="811311"/>
            <a:ext cx="2924054" cy="4921211"/>
          </a:xfrm>
          <a:prstGeom prst="rect">
            <a:avLst/>
          </a:prstGeom>
        </p:spPr>
        <p:txBody>
          <a:bodyPr vert="horz" wrap="square" lIns="0" tIns="90797" rIns="0" bIns="0" rtlCol="0">
            <a:spAutoFit/>
          </a:bodyPr>
          <a:lstStyle>
            <a:lvl1pPr>
              <a:defRPr sz="4400" b="1" i="0">
                <a:solidFill>
                  <a:srgbClr val="FFC0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026" marR="4811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Nuestro propósito es: 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Mejorar la calidad del empleo en Bogotá, a través del desarrollo de políticas activas que permitan la articulación efectiva de la oferta y la demanda de trabajo.</a:t>
            </a:r>
          </a:p>
          <a:p>
            <a:pPr marL="12026" marR="4811" algn="ctr" defTabSz="914400">
              <a:spcBef>
                <a:spcPts val="715"/>
              </a:spcBef>
            </a:pPr>
            <a:endParaRPr lang="es-ES" sz="1600" kern="0" spc="256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2026" marR="4811" algn="just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¿A quién va dirigido?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Ciudadanos en búsqueda de empleo.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Ciudadanos interesados en formación laboral.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Emprendedores.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Jóvenes de 18 a 28 años en condición de vulnerabilidad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63FDFD-CA98-9E6A-0E6A-DD5B5D568A73}"/>
              </a:ext>
            </a:extLst>
          </p:cNvPr>
          <p:cNvCxnSpPr>
            <a:cxnSpLocks/>
          </p:cNvCxnSpPr>
          <p:nvPr/>
        </p:nvCxnSpPr>
        <p:spPr>
          <a:xfrm>
            <a:off x="3549316" y="327898"/>
            <a:ext cx="0" cy="597664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EDD7F73-8767-ADD2-6CC5-18725F557FCF}"/>
              </a:ext>
            </a:extLst>
          </p:cNvPr>
          <p:cNvSpPr/>
          <p:nvPr/>
        </p:nvSpPr>
        <p:spPr>
          <a:xfrm>
            <a:off x="8053646" y="2129296"/>
            <a:ext cx="1910015" cy="72078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29.738 personas promovidas</a:t>
            </a:r>
          </a:p>
        </p:txBody>
      </p:sp>
      <p:pic>
        <p:nvPicPr>
          <p:cNvPr id="20" name="Google Shape;214;p16">
            <a:extLst>
              <a:ext uri="{FF2B5EF4-FFF2-40B4-BE49-F238E27FC236}">
                <a16:creationId xmlns:a16="http://schemas.microsoft.com/office/drawing/2014/main" id="{EFA3FB1B-006F-7885-E341-31E6A520D5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7322" y="1762515"/>
            <a:ext cx="1289960" cy="5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1E3AFD3-0578-86AD-AD47-83F6CB29B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5" b="87324" l="7362" r="95092">
                        <a14:foregroundMark x1="7362" y1="18310" x2="7362" y2="18310"/>
                        <a14:foregroundMark x1="25153" y1="19718" x2="25153" y2="19718"/>
                        <a14:foregroundMark x1="42945" y1="18310" x2="42945" y2="18310"/>
                        <a14:foregroundMark x1="76687" y1="26761" x2="76687" y2="26761"/>
                        <a14:foregroundMark x1="90798" y1="21127" x2="90798" y2="21127"/>
                        <a14:foregroundMark x1="95092" y1="45070" x2="95092" y2="45070"/>
                        <a14:foregroundMark x1="95092" y1="7042" x2="95092" y2="7042"/>
                        <a14:foregroundMark x1="12883" y1="60563" x2="12883" y2="60563"/>
                        <a14:foregroundMark x1="23313" y1="63380" x2="23313" y2="63380"/>
                        <a14:foregroundMark x1="38037" y1="67606" x2="38037" y2="67606"/>
                        <a14:foregroundMark x1="49080" y1="67606" x2="49080" y2="67606"/>
                        <a14:foregroundMark x1="65031" y1="69014" x2="65031" y2="69014"/>
                        <a14:foregroundMark x1="78528" y1="69014" x2="78528" y2="69014"/>
                        <a14:foregroundMark x1="90184" y1="64789" x2="90184" y2="64789"/>
                        <a14:foregroundMark x1="61350" y1="18310" x2="61350" y2="18310"/>
                        <a14:foregroundMark x1="95092" y1="5634" x2="95092" y2="5634"/>
                        <a14:foregroundMark x1="95092" y1="4225" x2="95092" y2="4225"/>
                        <a14:backgroundMark x1="61350" y1="28169" x2="61350" y2="28169"/>
                        <a14:backgroundMark x1="12270" y1="40845" x2="12270" y2="40845"/>
                        <a14:backgroundMark x1="12270" y1="25352" x2="12270" y2="25352"/>
                        <a14:backgroundMark x1="52761" y1="67606" x2="52761" y2="676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2058" y="2493357"/>
            <a:ext cx="1313612" cy="572188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56B3B0D6-794C-9FAD-0490-47CDDE635638}"/>
              </a:ext>
            </a:extLst>
          </p:cNvPr>
          <p:cNvSpPr/>
          <p:nvPr/>
        </p:nvSpPr>
        <p:spPr>
          <a:xfrm>
            <a:off x="5917579" y="2126626"/>
            <a:ext cx="1926573" cy="711386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Meta programada:</a:t>
            </a:r>
          </a:p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40.000 personas promovidas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819D42-A8D9-E095-479A-B417C5C48903}"/>
              </a:ext>
            </a:extLst>
          </p:cNvPr>
          <p:cNvSpPr/>
          <p:nvPr/>
        </p:nvSpPr>
        <p:spPr>
          <a:xfrm>
            <a:off x="10097758" y="1567854"/>
            <a:ext cx="1454129" cy="431423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15.721 Mujeres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1B94F2B-E467-39BA-B400-960A349B6D52}"/>
              </a:ext>
            </a:extLst>
          </p:cNvPr>
          <p:cNvSpPr/>
          <p:nvPr/>
        </p:nvSpPr>
        <p:spPr>
          <a:xfrm>
            <a:off x="10103583" y="2658103"/>
            <a:ext cx="1456288" cy="43060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5.982 Jóvenes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5147C2-EB2B-A41C-7EB9-39C17890085F}"/>
              </a:ext>
            </a:extLst>
          </p:cNvPr>
          <p:cNvSpPr txBox="1"/>
          <p:nvPr/>
        </p:nvSpPr>
        <p:spPr>
          <a:xfrm>
            <a:off x="4488180" y="3459259"/>
            <a:ext cx="7130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latin typeface="Candara" panose="020E0502030303020204" pitchFamily="34" charset="0"/>
              </a:rPr>
              <a:t>Nuestros programas de formación en nuevas competencias, bilingüismo y/o habilidades para el trabajo.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27EC1C4-B957-A808-66D7-5032442DB54A}"/>
              </a:ext>
            </a:extLst>
          </p:cNvPr>
          <p:cNvGrpSpPr/>
          <p:nvPr/>
        </p:nvGrpSpPr>
        <p:grpSpPr>
          <a:xfrm>
            <a:off x="3978452" y="4339243"/>
            <a:ext cx="1819328" cy="1528332"/>
            <a:chOff x="4554672" y="6512112"/>
            <a:chExt cx="733700" cy="863314"/>
          </a:xfrm>
        </p:grpSpPr>
        <p:pic>
          <p:nvPicPr>
            <p:cNvPr id="28" name="Google Shape;213;p16">
              <a:extLst>
                <a:ext uri="{FF2B5EF4-FFF2-40B4-BE49-F238E27FC236}">
                  <a16:creationId xmlns:a16="http://schemas.microsoft.com/office/drawing/2014/main" id="{2F5899B3-C429-B910-0DE4-4588E22754C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99191" y="6512112"/>
              <a:ext cx="689181" cy="275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30;p16">
              <a:extLst>
                <a:ext uri="{FF2B5EF4-FFF2-40B4-BE49-F238E27FC236}">
                  <a16:creationId xmlns:a16="http://schemas.microsoft.com/office/drawing/2014/main" id="{205437B3-663F-8954-D1F8-EC948D5D8C7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06" b="89734" l="9924" r="96565">
                          <a14:foregroundMark x1="10115" y1="46008" x2="10115" y2="46008"/>
                          <a14:foregroundMark x1="20611" y1="41065" x2="20611" y2="41065"/>
                          <a14:foregroundMark x1="38931" y1="38403" x2="38931" y2="38403"/>
                          <a14:foregroundMark x1="26336" y1="9506" x2="26336" y2="9506"/>
                          <a14:foregroundMark x1="25191" y1="21673" x2="25191" y2="21673"/>
                          <a14:foregroundMark x1="41221" y1="41065" x2="41221" y2="41065"/>
                          <a14:foregroundMark x1="71183" y1="46008" x2="71183" y2="46008"/>
                          <a14:foregroundMark x1="79389" y1="28897" x2="79389" y2="28897"/>
                          <a14:foregroundMark x1="90840" y1="28897" x2="90840" y2="28897"/>
                          <a14:foregroundMark x1="89695" y1="41065" x2="89695" y2="41065"/>
                          <a14:foregroundMark x1="95420" y1="28897" x2="95420" y2="28897"/>
                          <a14:foregroundMark x1="62023" y1="74905" x2="62023" y2="74905"/>
                          <a14:foregroundMark x1="72328" y1="74905" x2="72328" y2="74905"/>
                          <a14:foregroundMark x1="79389" y1="74905" x2="79389" y2="74905"/>
                          <a14:foregroundMark x1="71183" y1="67681" x2="71183" y2="67681"/>
                          <a14:foregroundMark x1="81679" y1="79468" x2="81679" y2="79468"/>
                          <a14:foregroundMark x1="81679" y1="67681" x2="81679" y2="67681"/>
                          <a14:foregroundMark x1="86260" y1="79468" x2="86260" y2="79468"/>
                          <a14:foregroundMark x1="89695" y1="79468" x2="89695" y2="79468"/>
                          <a14:foregroundMark x1="96565" y1="69962" x2="96565" y2="6996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554672" y="6800638"/>
              <a:ext cx="719781" cy="304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31;p16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E42B3BCB-03D5-B2BF-0868-9906DE8AE81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90476" l="2639" r="94987">
                          <a14:foregroundMark x1="49868" y1="39456" x2="49868" y2="39456"/>
                          <a14:foregroundMark x1="54881" y1="39456" x2="54881" y2="39456"/>
                          <a14:foregroundMark x1="35884" y1="45578" x2="35884" y2="45578"/>
                          <a14:foregroundMark x1="23747" y1="45578" x2="23747" y2="45578"/>
                          <a14:foregroundMark x1="5805" y1="45578" x2="5805" y2="45578"/>
                          <a14:foregroundMark x1="2902" y1="31293" x2="2902" y2="31293"/>
                          <a14:foregroundMark x1="20844" y1="13605" x2="20844" y2="13605"/>
                          <a14:foregroundMark x1="68865" y1="51020" x2="68865" y2="51020"/>
                          <a14:foregroundMark x1="77836" y1="36735" x2="77836" y2="36735"/>
                          <a14:foregroundMark x1="87863" y1="36735" x2="87863" y2="36735"/>
                          <a14:foregroundMark x1="94987" y1="57143" x2="94987" y2="57143"/>
                          <a14:foregroundMark x1="62005" y1="80272" x2="62005" y2="80272"/>
                          <a14:foregroundMark x1="62797" y1="80272" x2="62797" y2="80272"/>
                          <a14:foregroundMark x1="67810" y1="80272" x2="67810" y2="80272"/>
                          <a14:foregroundMark x1="74934" y1="82993" x2="74934" y2="82993"/>
                          <a14:foregroundMark x1="65963" y1="77551" x2="65963" y2="77551"/>
                          <a14:foregroundMark x1="65435" y1="89116" x2="65435" y2="89116"/>
                          <a14:foregroundMark x1="68338" y1="84354" x2="68338" y2="84354"/>
                          <a14:foregroundMark x1="68338" y1="77551" x2="68338" y2="77551"/>
                          <a14:foregroundMark x1="71504" y1="81633" x2="71504" y2="81633"/>
                          <a14:foregroundMark x1="70976" y1="78912" x2="70976" y2="78912"/>
                          <a14:foregroundMark x1="77836" y1="78912" x2="77836" y2="78912"/>
                          <a14:foregroundMark x1="79420" y1="87755" x2="79420" y2="87755"/>
                          <a14:foregroundMark x1="85488" y1="84354" x2="85488" y2="84354"/>
                          <a14:foregroundMark x1="82058" y1="86395" x2="82058" y2="86395"/>
                          <a14:foregroundMark x1="83905" y1="90476" x2="83905" y2="90476"/>
                          <a14:foregroundMark x1="82850" y1="77551" x2="82850" y2="77551"/>
                          <a14:foregroundMark x1="88391" y1="84354" x2="88391" y2="84354"/>
                          <a14:foregroundMark x1="91029" y1="84354" x2="91029" y2="84354"/>
                          <a14:foregroundMark x1="90501" y1="74830" x2="90501" y2="74830"/>
                          <a14:foregroundMark x1="88918" y1="74830" x2="88918" y2="74830"/>
                          <a14:foregroundMark x1="93931" y1="81633" x2="93931" y2="81633"/>
                          <a14:foregroundMark x1="94987" y1="87755" x2="94987" y2="87755"/>
                          <a14:foregroundMark x1="70976" y1="77551" x2="70976" y2="77551"/>
                          <a14:foregroundMark x1="70976" y1="87755" x2="70976" y2="87755"/>
                          <a14:foregroundMark x1="73351" y1="84354" x2="73351" y2="84354"/>
                          <a14:foregroundMark x1="73879" y1="76190" x2="73879" y2="76190"/>
                          <a14:foregroundMark x1="73351" y1="74830" x2="73351" y2="74830"/>
                          <a14:foregroundMark x1="70976" y1="76190" x2="70976" y2="76190"/>
                          <a14:foregroundMark x1="70976" y1="87755" x2="70976" y2="87755"/>
                          <a14:foregroundMark x1="68338" y1="72789" x2="68338" y2="7278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610416" y="7070761"/>
              <a:ext cx="675263" cy="304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2840BD8-E95C-0F6B-7042-9EBB4A6A5045}"/>
              </a:ext>
            </a:extLst>
          </p:cNvPr>
          <p:cNvSpPr/>
          <p:nvPr/>
        </p:nvSpPr>
        <p:spPr>
          <a:xfrm>
            <a:off x="8193568" y="4668583"/>
            <a:ext cx="1910015" cy="72078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14</a:t>
            </a:r>
            <a:r>
              <a:rPr lang="es-CO" sz="1800" b="1" dirty="0"/>
              <a:t>.973 personas formadas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4D0EAE0-0286-9518-06B2-161D69A8B2FB}"/>
              </a:ext>
            </a:extLst>
          </p:cNvPr>
          <p:cNvSpPr/>
          <p:nvPr/>
        </p:nvSpPr>
        <p:spPr>
          <a:xfrm>
            <a:off x="6035287" y="4653651"/>
            <a:ext cx="1926573" cy="711386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Meta programada:</a:t>
            </a:r>
          </a:p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16.586 personas formadas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7370D03-ABE5-48D7-F6AA-F28A00506556}"/>
              </a:ext>
            </a:extLst>
          </p:cNvPr>
          <p:cNvSpPr/>
          <p:nvPr/>
        </p:nvSpPr>
        <p:spPr>
          <a:xfrm>
            <a:off x="10239812" y="4234363"/>
            <a:ext cx="1531902" cy="39881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9.695 Mujeres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0102A52-D22B-E0F0-3B3C-41509A003BB9}"/>
              </a:ext>
            </a:extLst>
          </p:cNvPr>
          <p:cNvSpPr/>
          <p:nvPr/>
        </p:nvSpPr>
        <p:spPr>
          <a:xfrm>
            <a:off x="10239812" y="5352632"/>
            <a:ext cx="1531902" cy="39881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6.475 Jóvenes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81F92A8-C167-CE39-5B2D-BB4788A4B1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74" y="-259245"/>
            <a:ext cx="3153918" cy="1384723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9F3898E0-EEE5-A97B-5CFC-8DC334309C5B}"/>
              </a:ext>
            </a:extLst>
          </p:cNvPr>
          <p:cNvSpPr/>
          <p:nvPr/>
        </p:nvSpPr>
        <p:spPr>
          <a:xfrm>
            <a:off x="10103583" y="2101214"/>
            <a:ext cx="1456288" cy="43060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14.017 hombres 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49A2581-B268-7A8F-11DD-1932941246CC}"/>
              </a:ext>
            </a:extLst>
          </p:cNvPr>
          <p:cNvSpPr/>
          <p:nvPr/>
        </p:nvSpPr>
        <p:spPr>
          <a:xfrm>
            <a:off x="10231261" y="4793497"/>
            <a:ext cx="1531902" cy="39881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latin typeface="Century Gothic" panose="020B0502020202020204" pitchFamily="34" charset="0"/>
              </a:rPr>
              <a:t>5.278 Hombres </a:t>
            </a:r>
          </a:p>
        </p:txBody>
      </p:sp>
      <p:sp>
        <p:nvSpPr>
          <p:cNvPr id="37" name="object 76">
            <a:extLst>
              <a:ext uri="{FF2B5EF4-FFF2-40B4-BE49-F238E27FC236}">
                <a16:creationId xmlns:a16="http://schemas.microsoft.com/office/drawing/2014/main" id="{792EAA2C-0F38-4C3D-4001-48F072D305B0}"/>
              </a:ext>
            </a:extLst>
          </p:cNvPr>
          <p:cNvSpPr txBox="1">
            <a:spLocks/>
          </p:cNvSpPr>
          <p:nvPr/>
        </p:nvSpPr>
        <p:spPr>
          <a:xfrm>
            <a:off x="2420147" y="6442663"/>
            <a:ext cx="5005096" cy="8104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es-ES" sz="1400" spc="-35" dirty="0">
                <a:latin typeface="Candara" panose="020E0502030303020204" pitchFamily="34" charset="0"/>
              </a:rPr>
              <a:t>** Fuente: SEGPLAN. Diciembre 2021</a:t>
            </a:r>
          </a:p>
          <a:p>
            <a:pPr marL="12700">
              <a:spcBef>
                <a:spcPts val="120"/>
              </a:spcBef>
            </a:pPr>
            <a:endParaRPr lang="es-ES" spc="-35" dirty="0">
              <a:latin typeface="Candara" panose="020E0502030303020204" pitchFamily="34" charset="0"/>
            </a:endParaRPr>
          </a:p>
          <a:p>
            <a:pPr marL="12700">
              <a:spcBef>
                <a:spcPts val="120"/>
              </a:spcBef>
            </a:pPr>
            <a:endParaRPr lang="es-ES" spc="-65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6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622701B-E636-9FFE-2FB4-6EBA25BF69BE}"/>
              </a:ext>
            </a:extLst>
          </p:cNvPr>
          <p:cNvSpPr txBox="1"/>
          <p:nvPr/>
        </p:nvSpPr>
        <p:spPr>
          <a:xfrm>
            <a:off x="3958391" y="402279"/>
            <a:ext cx="7593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andara" panose="020E0502030303020204" pitchFamily="34" charset="0"/>
              </a:rPr>
              <a:t>LÍNEAS DE FINANCIAMIENTO &amp; DESARROLLO EMPRESARIAL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s-CO" dirty="0">
              <a:latin typeface="Candara" panose="020E0502030303020204" pitchFamily="34" charset="0"/>
            </a:endParaRPr>
          </a:p>
          <a:p>
            <a:pPr algn="ctr"/>
            <a:r>
              <a:rPr lang="es-ES" sz="1400" b="1" dirty="0">
                <a:latin typeface="Candara" panose="020E0502030303020204" pitchFamily="34" charset="0"/>
              </a:rPr>
              <a:t>Nuestros programas de financiamiento a MiPymes de Bogotá, por medio de líneas de crédito para financiar sus necesidades; y financiamiento para la creación de empresas innovadoras en la capital.</a:t>
            </a:r>
            <a:endParaRPr lang="es-CO" sz="1400" b="1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C0B2735-8BDD-744D-73A3-CFAAB78AC7E5}"/>
              </a:ext>
            </a:extLst>
          </p:cNvPr>
          <p:cNvSpPr txBox="1">
            <a:spLocks/>
          </p:cNvSpPr>
          <p:nvPr/>
        </p:nvSpPr>
        <p:spPr>
          <a:xfrm>
            <a:off x="149862" y="1294028"/>
            <a:ext cx="3277362" cy="4095344"/>
          </a:xfrm>
          <a:prstGeom prst="rect">
            <a:avLst/>
          </a:prstGeom>
        </p:spPr>
        <p:txBody>
          <a:bodyPr vert="horz" wrap="square" lIns="0" tIns="90797" rIns="0" bIns="0" rtlCol="0">
            <a:spAutoFit/>
          </a:bodyPr>
          <a:lstStyle>
            <a:lvl1pPr>
              <a:defRPr sz="4400" b="1" i="0">
                <a:solidFill>
                  <a:srgbClr val="FFC0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026" marR="4811" algn="ctr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Nuestro propósito es: 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dirty="0">
                <a:solidFill>
                  <a:schemeClr val="tx1"/>
                </a:solidFill>
                <a:latin typeface="Candara" panose="020E0502030303020204" pitchFamily="34" charset="0"/>
              </a:rPr>
              <a:t>Fortalecer el desarrollo empresarial de Bogotá, a través de la consolidación del ecosistema de emprendimiento, la formalización, la mejora de la productividad y de la competencia, la intermediación de los mercados, el acceso a financiamiento y la inclusión financiera, para optimizar la calidad de vida de los ciudadanos. </a:t>
            </a:r>
          </a:p>
          <a:p>
            <a:pPr marL="12026" marR="4811" algn="just" defTabSz="914400">
              <a:spcBef>
                <a:spcPts val="715"/>
              </a:spcBef>
            </a:pPr>
            <a:endParaRPr lang="es-ES" sz="1600" kern="0" spc="256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2026" marR="4811" algn="just" defTabSz="914400">
              <a:spcBef>
                <a:spcPts val="715"/>
              </a:spcBef>
            </a:pPr>
            <a:r>
              <a:rPr lang="es-ES" sz="1600" kern="0" spc="256" dirty="0">
                <a:solidFill>
                  <a:schemeClr val="bg1"/>
                </a:solidFill>
                <a:latin typeface="Candara" panose="020E0502030303020204" pitchFamily="34" charset="0"/>
              </a:rPr>
              <a:t>¿A quién va dirigido?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MiPymes</a:t>
            </a:r>
          </a:p>
          <a:p>
            <a:pPr marL="12026" marR="4811" algn="just" defTabSz="914400">
              <a:spcBef>
                <a:spcPts val="715"/>
              </a:spcBef>
            </a:pPr>
            <a:r>
              <a:rPr lang="es-ES" sz="1500" b="0" kern="0" spc="256" dirty="0">
                <a:solidFill>
                  <a:schemeClr val="tx1"/>
                </a:solidFill>
                <a:latin typeface="Candara" panose="020E0502030303020204" pitchFamily="34" charset="0"/>
              </a:rPr>
              <a:t>Emprendimientos en fase de ideación y arranque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63FDFD-CA98-9E6A-0E6A-DD5B5D568A73}"/>
              </a:ext>
            </a:extLst>
          </p:cNvPr>
          <p:cNvCxnSpPr>
            <a:cxnSpLocks/>
          </p:cNvCxnSpPr>
          <p:nvPr/>
        </p:nvCxnSpPr>
        <p:spPr>
          <a:xfrm>
            <a:off x="3549316" y="327898"/>
            <a:ext cx="0" cy="597664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5147C2-EB2B-A41C-7EB9-39C17890085F}"/>
              </a:ext>
            </a:extLst>
          </p:cNvPr>
          <p:cNvSpPr txBox="1"/>
          <p:nvPr/>
        </p:nvSpPr>
        <p:spPr>
          <a:xfrm>
            <a:off x="3826043" y="3620848"/>
            <a:ext cx="806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Candara" panose="020E0502030303020204" pitchFamily="34" charset="0"/>
              </a:rPr>
              <a:t>Nuestros programas de habilidades financieras, herramientas digitales, competencias para emprender, desarrollo de habilidades blandas y técnicas, capacitación, asesoría, acompañamiento.</a:t>
            </a:r>
          </a:p>
        </p:txBody>
      </p:sp>
      <p:pic>
        <p:nvPicPr>
          <p:cNvPr id="37" name="object 27">
            <a:extLst>
              <a:ext uri="{FF2B5EF4-FFF2-40B4-BE49-F238E27FC236}">
                <a16:creationId xmlns:a16="http://schemas.microsoft.com/office/drawing/2014/main" id="{69B40D2E-3EAE-D770-E41D-B2C40917041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2" b="96396" l="2058" r="97531">
                        <a14:foregroundMark x1="4938" y1="22523" x2="4938" y2="22523"/>
                        <a14:foregroundMark x1="37037" y1="27027" x2="37037" y2="27027"/>
                        <a14:foregroundMark x1="58025" y1="29730" x2="58025" y2="29730"/>
                        <a14:foregroundMark x1="56379" y1="20721" x2="56379" y2="20721"/>
                        <a14:foregroundMark x1="56379" y1="12613" x2="56379" y2="12613"/>
                        <a14:foregroundMark x1="54733" y1="40541" x2="54733" y2="40541"/>
                        <a14:foregroundMark x1="54733" y1="45045" x2="54733" y2="45045"/>
                        <a14:foregroundMark x1="47737" y1="35135" x2="46091" y2="31532"/>
                        <a14:foregroundMark x1="42387" y1="18919" x2="42387" y2="18919"/>
                        <a14:foregroundMark x1="37449" y1="14414" x2="35802" y2="12613"/>
                        <a14:foregroundMark x1="33745" y1="9910" x2="33745" y2="9910"/>
                        <a14:foregroundMark x1="32510" y1="22523" x2="32510" y2="27027"/>
                        <a14:foregroundMark x1="32510" y1="36036" x2="32510" y2="36036"/>
                        <a14:foregroundMark x1="32510" y1="40541" x2="32510" y2="40541"/>
                        <a14:foregroundMark x1="32922" y1="44144" x2="32922" y2="44144"/>
                        <a14:foregroundMark x1="35391" y1="44144" x2="35391" y2="44144"/>
                        <a14:foregroundMark x1="33745" y1="34234" x2="33745" y2="27928"/>
                        <a14:foregroundMark x1="34156" y1="21622" x2="34156" y2="21622"/>
                        <a14:foregroundMark x1="35802" y1="17117" x2="35802" y2="17117"/>
                        <a14:foregroundMark x1="35802" y1="8108" x2="35802" y2="8108"/>
                        <a14:foregroundMark x1="36214" y1="8108" x2="39506" y2="8108"/>
                        <a14:foregroundMark x1="39506" y1="12613" x2="39506" y2="16216"/>
                        <a14:foregroundMark x1="57613" y1="5405" x2="57613" y2="5405"/>
                        <a14:foregroundMark x1="34156" y1="1802" x2="34156" y2="1802"/>
                        <a14:foregroundMark x1="70782" y1="23423" x2="70782" y2="23423"/>
                        <a14:foregroundMark x1="90947" y1="40541" x2="90947" y2="40541"/>
                        <a14:foregroundMark x1="97942" y1="36036" x2="97942" y2="36036"/>
                        <a14:foregroundMark x1="89300" y1="84685" x2="89300" y2="84685"/>
                        <a14:foregroundMark x1="86008" y1="83784" x2="86008" y2="83784"/>
                        <a14:foregroundMark x1="82716" y1="83784" x2="82716" y2="83784"/>
                        <a14:foregroundMark x1="77778" y1="82883" x2="77778" y2="82883"/>
                        <a14:foregroundMark x1="76543" y1="82883" x2="76543" y2="82883"/>
                        <a14:foregroundMark x1="71193" y1="81982" x2="71193" y2="81982"/>
                        <a14:foregroundMark x1="67901" y1="81982" x2="67901" y2="81982"/>
                        <a14:foregroundMark x1="62140" y1="82883" x2="62140" y2="82883"/>
                        <a14:foregroundMark x1="52675" y1="86486" x2="52675" y2="86486"/>
                        <a14:foregroundMark x1="41152" y1="86486" x2="41152" y2="86486"/>
                        <a14:foregroundMark x1="32922" y1="87387" x2="32922" y2="87387"/>
                        <a14:foregroundMark x1="43621" y1="88288" x2="43621" y2="88288"/>
                        <a14:foregroundMark x1="58848" y1="88288" x2="58848" y2="88288"/>
                        <a14:foregroundMark x1="91358" y1="97297" x2="91358" y2="97297"/>
                        <a14:foregroundMark x1="92593" y1="96396" x2="92593" y2="96396"/>
                        <a14:foregroundMark x1="56379" y1="87387" x2="56379" y2="87387"/>
                        <a14:foregroundMark x1="43621" y1="90991" x2="43621" y2="90991"/>
                        <a14:foregroundMark x1="35391" y1="90991" x2="33745" y2="90991"/>
                        <a14:foregroundMark x1="22634" y1="91892" x2="22634" y2="91892"/>
                        <a14:foregroundMark x1="2058" y1="63063" x2="2058" y2="63063"/>
                        <a14:foregroundMark x1="2469" y1="69369" x2="2469" y2="69369"/>
                        <a14:foregroundMark x1="8642" y1="69369" x2="8642" y2="69369"/>
                        <a14:foregroundMark x1="11523" y1="69369" x2="11523" y2="69369"/>
                        <a14:foregroundMark x1="15638" y1="69369" x2="15638" y2="69369"/>
                        <a14:foregroundMark x1="22634" y1="69369" x2="22634" y2="69369"/>
                        <a14:foregroundMark x1="27572" y1="67568" x2="27572" y2="67568"/>
                        <a14:foregroundMark x1="30041" y1="67568" x2="30041" y2="67568"/>
                        <a14:foregroundMark x1="32510" y1="69369" x2="32510" y2="69369"/>
                        <a14:foregroundMark x1="37860" y1="69369" x2="37860" y2="69369"/>
                        <a14:foregroundMark x1="32510" y1="62162" x2="32510" y2="62162"/>
                        <a14:foregroundMark x1="42798" y1="67568" x2="42798" y2="67568"/>
                        <a14:foregroundMark x1="45679" y1="64865" x2="45679" y2="64865"/>
                        <a14:foregroundMark x1="50617" y1="67568" x2="50617" y2="67568"/>
                        <a14:foregroundMark x1="53909" y1="64865" x2="53909" y2="64865"/>
                        <a14:foregroundMark x1="61317" y1="64865" x2="61317" y2="64865"/>
                        <a14:foregroundMark x1="62963" y1="69369" x2="62963" y2="69369"/>
                        <a14:foregroundMark x1="65021" y1="69369" x2="65021" y2="69369"/>
                        <a14:foregroundMark x1="68313" y1="69369" x2="68313" y2="69369"/>
                        <a14:foregroundMark x1="73251" y1="65766" x2="73251" y2="65766"/>
                        <a14:foregroundMark x1="77366" y1="67568" x2="77366" y2="67568"/>
                        <a14:foregroundMark x1="80247" y1="67568" x2="80247" y2="67568"/>
                        <a14:foregroundMark x1="84362" y1="67568" x2="84362" y2="67568"/>
                        <a14:foregroundMark x1="89300" y1="65766" x2="89300" y2="65766"/>
                        <a14:foregroundMark x1="94650" y1="69369" x2="94650" y2="69369"/>
                        <a14:foregroundMark x1="92593" y1="71171" x2="92593" y2="71171"/>
                        <a14:foregroundMark x1="92593" y1="40541" x2="92593" y2="40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2900" y="1673702"/>
            <a:ext cx="1225971" cy="435683"/>
          </a:xfrm>
          <a:prstGeom prst="rect">
            <a:avLst/>
          </a:prstGeom>
        </p:spPr>
      </p:pic>
      <p:pic>
        <p:nvPicPr>
          <p:cNvPr id="38" name="object 10">
            <a:extLst>
              <a:ext uri="{FF2B5EF4-FFF2-40B4-BE49-F238E27FC236}">
                <a16:creationId xmlns:a16="http://schemas.microsoft.com/office/drawing/2014/main" id="{4A4FE9FE-F32C-794E-ADD6-D2DFD89E86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8261" y="1629877"/>
            <a:ext cx="1277358" cy="479508"/>
          </a:xfrm>
          <a:prstGeom prst="rect">
            <a:avLst/>
          </a:prstGeom>
        </p:spPr>
      </p:pic>
      <p:pic>
        <p:nvPicPr>
          <p:cNvPr id="39" name="Google Shape;226;p16" descr="http://www.fondoemprender.com/SiteAssets/FE%202020%20Home/img/LogoFENaranja.png">
            <a:extLst>
              <a:ext uri="{FF2B5EF4-FFF2-40B4-BE49-F238E27FC236}">
                <a16:creationId xmlns:a16="http://schemas.microsoft.com/office/drawing/2014/main" id="{07F8B9E7-F0D2-7649-7508-9F01BE8144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689" t="26023"/>
          <a:stretch/>
        </p:blipFill>
        <p:spPr>
          <a:xfrm>
            <a:off x="9212156" y="1568377"/>
            <a:ext cx="206375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25;p16">
            <a:extLst>
              <a:ext uri="{FF2B5EF4-FFF2-40B4-BE49-F238E27FC236}">
                <a16:creationId xmlns:a16="http://schemas.microsoft.com/office/drawing/2014/main" id="{BCE67DC1-43FA-1041-1CD9-4E9A336758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5189" y="4737379"/>
            <a:ext cx="1633541" cy="62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27;p16">
            <a:extLst>
              <a:ext uri="{FF2B5EF4-FFF2-40B4-BE49-F238E27FC236}">
                <a16:creationId xmlns:a16="http://schemas.microsoft.com/office/drawing/2014/main" id="{5230FC58-6EE2-B9EC-AE55-A30650190B0B}"/>
              </a:ext>
            </a:extLst>
          </p:cNvPr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6" b="95342" l="4319" r="91030">
                        <a14:foregroundMark x1="51827" y1="13043" x2="51827" y2="13043"/>
                        <a14:foregroundMark x1="51163" y1="3416" x2="51163" y2="3416"/>
                        <a14:foregroundMark x1="50498" y1="6522" x2="50498" y2="6522"/>
                        <a14:foregroundMark x1="19934" y1="24534" x2="19934" y2="24534"/>
                        <a14:foregroundMark x1="14286" y1="44720" x2="14286" y2="44720"/>
                        <a14:foregroundMark x1="23920" y1="60248" x2="23920" y2="60248"/>
                        <a14:foregroundMark x1="38870" y1="65217" x2="38870" y2="65217"/>
                        <a14:foregroundMark x1="44186" y1="71739" x2="44186" y2="71739"/>
                        <a14:foregroundMark x1="30897" y1="64596" x2="30897" y2="64596"/>
                        <a14:foregroundMark x1="22591" y1="54348" x2="22591" y2="54348"/>
                        <a14:foregroundMark x1="16279" y1="48447" x2="16279" y2="48447"/>
                        <a14:foregroundMark x1="9967" y1="43478" x2="9967" y2="43478"/>
                        <a14:foregroundMark x1="7973" y1="40062" x2="7973" y2="40062"/>
                        <a14:foregroundMark x1="14950" y1="29193" x2="14950" y2="29193"/>
                        <a14:foregroundMark x1="28239" y1="19565" x2="28239" y2="19565"/>
                        <a14:foregroundMark x1="28239" y1="17391" x2="28239" y2="17391"/>
                        <a14:foregroundMark x1="37874" y1="14907" x2="37874" y2="14907"/>
                        <a14:foregroundMark x1="4651" y1="89130" x2="4651" y2="89130"/>
                        <a14:foregroundMark x1="8638" y1="95652" x2="8638" y2="95652"/>
                        <a14:foregroundMark x1="7973" y1="85404" x2="7973" y2="85404"/>
                        <a14:foregroundMark x1="16279" y1="91615" x2="16279" y2="91615"/>
                        <a14:foregroundMark x1="25581" y1="88509" x2="25581" y2="88509"/>
                        <a14:foregroundMark x1="18605" y1="88509" x2="18605" y2="88509"/>
                        <a14:foregroundMark x1="33223" y1="90373" x2="33223" y2="90373"/>
                        <a14:foregroundMark x1="51827" y1="87267" x2="51827" y2="87267"/>
                        <a14:foregroundMark x1="60465" y1="90373" x2="60465" y2="90373"/>
                        <a14:foregroundMark x1="76412" y1="90373" x2="76412" y2="90373"/>
                        <a14:foregroundMark x1="90365" y1="91615" x2="90365" y2="91615"/>
                        <a14:foregroundMark x1="91030" y1="86025" x2="91030" y2="86025"/>
                        <a14:foregroundMark x1="27575" y1="91304" x2="27575" y2="91304"/>
                        <a14:foregroundMark x1="22591" y1="91304" x2="22591" y2="91304"/>
                        <a14:foregroundMark x1="25249" y1="87888" x2="25249" y2="87888"/>
                        <a14:foregroundMark x1="24585" y1="91615" x2="24585" y2="91615"/>
                        <a14:foregroundMark x1="25581" y1="93168" x2="25581" y2="9316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799726" y="4608833"/>
            <a:ext cx="755849" cy="73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object 5">
            <a:extLst>
              <a:ext uri="{FF2B5EF4-FFF2-40B4-BE49-F238E27FC236}">
                <a16:creationId xmlns:a16="http://schemas.microsoft.com/office/drawing/2014/main" id="{BBC1B44B-969A-D464-55D6-1AE00575EBB3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54" b="88462" l="2500" r="97143">
                        <a14:foregroundMark x1="16071" y1="8654" x2="16071" y2="8654"/>
                        <a14:foregroundMark x1="3214" y1="21154" x2="3214" y2="21154"/>
                        <a14:foregroundMark x1="11071" y1="18269" x2="11071" y2="18269"/>
                        <a14:foregroundMark x1="90357" y1="28846" x2="90357" y2="28846"/>
                        <a14:foregroundMark x1="88214" y1="31731" x2="88214" y2="31731"/>
                        <a14:foregroundMark x1="92500" y1="28846" x2="92500" y2="28846"/>
                        <a14:foregroundMark x1="97143" y1="28846" x2="97143" y2="28846"/>
                        <a14:foregroundMark x1="21071" y1="63462" x2="21071" y2="63462"/>
                        <a14:backgroundMark x1="87143" y1="61538" x2="87143" y2="61538"/>
                        <a14:backgroundMark x1="60000" y1="57692" x2="60000" y2="57692"/>
                        <a14:backgroundMark x1="51071" y1="50000" x2="51071" y2="50000"/>
                        <a14:backgroundMark x1="42857" y1="61538" x2="42857" y2="61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6763" y="4826834"/>
            <a:ext cx="1279381" cy="629576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01B4FF0A-49E4-F65F-531B-3673509B3327}"/>
              </a:ext>
            </a:extLst>
          </p:cNvPr>
          <p:cNvSpPr/>
          <p:nvPr/>
        </p:nvSpPr>
        <p:spPr>
          <a:xfrm>
            <a:off x="3826043" y="5514575"/>
            <a:ext cx="5183164" cy="692757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latin typeface="Century Gothic" panose="020B0502020202020204" pitchFamily="34" charset="0"/>
              </a:rPr>
              <a:t>8236</a:t>
            </a:r>
          </a:p>
          <a:p>
            <a:pPr algn="ctr"/>
            <a:r>
              <a:rPr lang="es-CO" sz="1200" b="1" dirty="0">
                <a:latin typeface="Century Gothic" panose="020B0502020202020204" pitchFamily="34" charset="0"/>
              </a:rPr>
              <a:t> emprendimientos beneficiados en habilidades digitales y empresariales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CB548A5-F3EB-BDE7-5B5A-ADC7669A0B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055" y="-168545"/>
            <a:ext cx="3773636" cy="1462573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CFF6AE5-DBED-1061-9F04-6E1E6C1A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81" y="1627217"/>
            <a:ext cx="1474164" cy="446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76">
            <a:extLst>
              <a:ext uri="{FF2B5EF4-FFF2-40B4-BE49-F238E27FC236}">
                <a16:creationId xmlns:a16="http://schemas.microsoft.com/office/drawing/2014/main" id="{ACE029B3-509C-19F2-89B5-358F4F3D6F88}"/>
              </a:ext>
            </a:extLst>
          </p:cNvPr>
          <p:cNvSpPr txBox="1">
            <a:spLocks/>
          </p:cNvSpPr>
          <p:nvPr/>
        </p:nvSpPr>
        <p:spPr>
          <a:xfrm>
            <a:off x="2501378" y="6456653"/>
            <a:ext cx="5005096" cy="459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es-CO" sz="1400" spc="-35" dirty="0">
                <a:latin typeface="Candara" panose="020E0502030303020204" pitchFamily="34" charset="0"/>
              </a:rPr>
              <a:t>**Fuente: Reporte mensual áreas SDDE</a:t>
            </a:r>
          </a:p>
          <a:p>
            <a:pPr marL="12700">
              <a:spcBef>
                <a:spcPts val="120"/>
              </a:spcBef>
            </a:pPr>
            <a:endParaRPr lang="es-CO" sz="1400" spc="-65" dirty="0">
              <a:latin typeface="Candara" panose="020E0502030303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EB223EC-7549-8518-FBC9-21FE4EB97595}"/>
              </a:ext>
            </a:extLst>
          </p:cNvPr>
          <p:cNvSpPr/>
          <p:nvPr/>
        </p:nvSpPr>
        <p:spPr>
          <a:xfrm>
            <a:off x="9488130" y="5541427"/>
            <a:ext cx="2516995" cy="629576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latin typeface="Century Gothic" panose="020B0502020202020204" pitchFamily="34" charset="0"/>
              </a:rPr>
              <a:t> 112 </a:t>
            </a:r>
          </a:p>
          <a:p>
            <a:pPr algn="ctr"/>
            <a:r>
              <a:rPr lang="es-CO" sz="1200" b="1" dirty="0">
                <a:latin typeface="Century Gothic" panose="020B0502020202020204" pitchFamily="34" charset="0"/>
              </a:rPr>
              <a:t>unidades productivas beneficiadas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ADFEB7-2099-821F-E577-4C6F99077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6780" y="4808347"/>
            <a:ext cx="1171575" cy="581025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E0D4E85-80AA-AF86-6435-6193099269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7993" y="4534887"/>
            <a:ext cx="1091533" cy="781386"/>
          </a:xfrm>
          <a:prstGeom prst="rect">
            <a:avLst/>
          </a:prstGeom>
        </p:spPr>
      </p:pic>
      <p:pic>
        <p:nvPicPr>
          <p:cNvPr id="34" name="Google Shape;225;p16">
            <a:extLst>
              <a:ext uri="{FF2B5EF4-FFF2-40B4-BE49-F238E27FC236}">
                <a16:creationId xmlns:a16="http://schemas.microsoft.com/office/drawing/2014/main" id="{2FB9B35C-8F8E-9D46-3D28-43D64CFEA2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9857" y="4343181"/>
            <a:ext cx="1279382" cy="42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B04520F-682D-EC6D-6EE3-DF158764D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8255" y="4182701"/>
            <a:ext cx="1027610" cy="509628"/>
          </a:xfrm>
          <a:prstGeom prst="rect">
            <a:avLst/>
          </a:prstGeom>
        </p:spPr>
      </p:pic>
      <p:pic>
        <p:nvPicPr>
          <p:cNvPr id="1026" name="Picture 2" descr="PEPSICO Y FUNDES PRESENTAN UNA NUEVA EDICIÓN DE &quot;MUJERES CON PROPÓSITO |  PepsiCo">
            <a:extLst>
              <a:ext uri="{FF2B5EF4-FFF2-40B4-BE49-F238E27FC236}">
                <a16:creationId xmlns:a16="http://schemas.microsoft.com/office/drawing/2014/main" id="{C7772C36-B3A3-ACCD-DA7F-8E57797A6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13332" r="23530" b="38926"/>
          <a:stretch/>
        </p:blipFill>
        <p:spPr bwMode="auto">
          <a:xfrm>
            <a:off x="7683983" y="4669326"/>
            <a:ext cx="1303136" cy="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D9557B92-3F42-E9A2-1A25-7D9FE6528CB0}"/>
              </a:ext>
            </a:extLst>
          </p:cNvPr>
          <p:cNvSpPr/>
          <p:nvPr/>
        </p:nvSpPr>
        <p:spPr>
          <a:xfrm>
            <a:off x="10429461" y="2252735"/>
            <a:ext cx="1673987" cy="762259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/>
              <a:t>139 Unidades productivas   beneficiadas a la fecha, de un total de 261 a beneficiar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C32F766-4ABE-428C-CAB0-7E78EBA619C7}"/>
              </a:ext>
            </a:extLst>
          </p:cNvPr>
          <p:cNvSpPr/>
          <p:nvPr/>
        </p:nvSpPr>
        <p:spPr>
          <a:xfrm>
            <a:off x="3674052" y="2240990"/>
            <a:ext cx="1848641" cy="630958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latin typeface="Century Gothic" panose="020B0502020202020204" pitchFamily="34" charset="0"/>
              </a:rPr>
              <a:t>Meta programada: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29.636 MiPymes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D5F304D-C899-5A96-19C9-D6603760E9B2}"/>
              </a:ext>
            </a:extLst>
          </p:cNvPr>
          <p:cNvSpPr/>
          <p:nvPr/>
        </p:nvSpPr>
        <p:spPr>
          <a:xfrm>
            <a:off x="8790282" y="2265533"/>
            <a:ext cx="1400238" cy="758101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latin typeface="Century Gothic" panose="020B0502020202020204" pitchFamily="34" charset="0"/>
              </a:rPr>
              <a:t>El 20% de créditos se otorgarán a  mujeres y jóvenes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FC6D6E2-4C40-4643-CE7E-D34F62A23BF9}"/>
              </a:ext>
            </a:extLst>
          </p:cNvPr>
          <p:cNvSpPr/>
          <p:nvPr/>
        </p:nvSpPr>
        <p:spPr>
          <a:xfrm>
            <a:off x="5652228" y="2242015"/>
            <a:ext cx="3015959" cy="1287428"/>
          </a:xfrm>
          <a:prstGeom prst="rect">
            <a:avLst/>
          </a:prstGeom>
          <a:solidFill>
            <a:schemeClr val="tx2"/>
          </a:solidFill>
          <a:ln>
            <a:solidFill>
              <a:srgbClr val="89F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b="1" dirty="0">
              <a:latin typeface="Century Gothic" panose="020B0502020202020204" pitchFamily="34" charset="0"/>
            </a:endParaRPr>
          </a:p>
          <a:p>
            <a:pPr algn="ctr"/>
            <a:endParaRPr lang="es-CO" sz="1100" b="1" dirty="0">
              <a:latin typeface="Century Gothic" panose="020B0502020202020204" pitchFamily="34" charset="0"/>
            </a:endParaRPr>
          </a:p>
          <a:p>
            <a:pPr algn="ctr"/>
            <a:r>
              <a:rPr lang="es-CO" sz="1100" b="1" dirty="0">
                <a:latin typeface="Century Gothic" panose="020B0502020202020204" pitchFamily="34" charset="0"/>
              </a:rPr>
              <a:t>MiPymes beneficiadas con acceso a créditos:</a:t>
            </a:r>
            <a:endParaRPr lang="es-MX" sz="1100" b="1" dirty="0">
              <a:latin typeface="Century Gothic" panose="020B0502020202020204" pitchFamily="34" charset="0"/>
            </a:endParaRPr>
          </a:p>
          <a:p>
            <a:pPr algn="ctr"/>
            <a:r>
              <a:rPr lang="es-MX" sz="1000" dirty="0">
                <a:latin typeface="Century Gothic" panose="020B0502020202020204" pitchFamily="34" charset="0"/>
              </a:rPr>
              <a:t>530 – Unidos por Bogotá (FNG)</a:t>
            </a:r>
          </a:p>
          <a:p>
            <a:pPr algn="ctr"/>
            <a:r>
              <a:rPr lang="es-MX" sz="1000" dirty="0">
                <a:latin typeface="Century Gothic" panose="020B0502020202020204" pitchFamily="34" charset="0"/>
              </a:rPr>
              <a:t>11,919 – Bogotá Adelante</a:t>
            </a:r>
          </a:p>
          <a:p>
            <a:pPr algn="ctr"/>
            <a:r>
              <a:rPr lang="es-MX" sz="1000" dirty="0">
                <a:latin typeface="Century Gothic" panose="020B0502020202020204" pitchFamily="34" charset="0"/>
              </a:rPr>
              <a:t>14,191 – Bogotá Responde* (Programa financiado con recursos de gobierno anterior)</a:t>
            </a:r>
          </a:p>
          <a:p>
            <a:pPr algn="ctr"/>
            <a:r>
              <a:rPr lang="es-MX" sz="1000" b="1" dirty="0">
                <a:latin typeface="Century Gothic" panose="020B0502020202020204" pitchFamily="34" charset="0"/>
              </a:rPr>
              <a:t>TOTAL BENEFICIADAS: 26.640</a:t>
            </a:r>
            <a:endParaRPr lang="es-CO" sz="1000" b="1" dirty="0">
              <a:latin typeface="Century Gothic" panose="020B0502020202020204" pitchFamily="34" charset="0"/>
            </a:endParaRPr>
          </a:p>
          <a:p>
            <a:pPr algn="ctr"/>
            <a:endParaRPr lang="es-MX" sz="1200" b="1" dirty="0">
              <a:latin typeface="Century Gothic" panose="020B0502020202020204" pitchFamily="34" charset="0"/>
            </a:endParaRPr>
          </a:p>
          <a:p>
            <a:pPr algn="ctr"/>
            <a:endParaRPr lang="es-CO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4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1111</Words>
  <Application>Microsoft Office PowerPoint</Application>
  <PresentationFormat>Panorámica</PresentationFormat>
  <Paragraphs>163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Century Gothic</vt:lpstr>
      <vt:lpstr>Office Theme</vt:lpstr>
      <vt:lpstr>1_Office Theme</vt:lpstr>
      <vt:lpstr>DIÁLOGOS CIUDADANOS: </vt:lpstr>
      <vt:lpstr>ORDEN DEL DÍA </vt:lpstr>
      <vt:lpstr>Presentación de PowerPoint</vt:lpstr>
      <vt:lpstr>EQUIPO DE PROFESIONALES </vt:lpstr>
      <vt:lpstr>Avances 2021 </vt:lpstr>
      <vt:lpstr>Presentación de PowerPoint</vt:lpstr>
      <vt:lpstr>Temática 1. </vt:lpstr>
      <vt:lpstr>Presentación de PowerPoint</vt:lpstr>
      <vt:lpstr>Presentación de PowerPoint</vt:lpstr>
      <vt:lpstr>Temática 2. </vt:lpstr>
      <vt:lpstr>Presentación de PowerPoint</vt:lpstr>
      <vt:lpstr>Presentación de PowerPoint</vt:lpstr>
      <vt:lpstr>Preguntas Orientadoras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Fabiola Hincapie Zorro</dc:creator>
  <cp:lastModifiedBy>Manuela Gomez</cp:lastModifiedBy>
  <cp:revision>72</cp:revision>
  <dcterms:created xsi:type="dcterms:W3CDTF">2022-03-16T13:56:48Z</dcterms:created>
  <dcterms:modified xsi:type="dcterms:W3CDTF">2022-05-31T17:01:35Z</dcterms:modified>
</cp:coreProperties>
</file>