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8" r:id="rId2"/>
    <p:sldId id="319" r:id="rId3"/>
    <p:sldId id="320" r:id="rId4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CCE"/>
    <a:srgbClr val="C90EE8"/>
    <a:srgbClr val="0563C1"/>
    <a:srgbClr val="354999"/>
    <a:srgbClr val="FEB800"/>
    <a:srgbClr val="BBCCE7"/>
    <a:srgbClr val="FF2837"/>
    <a:srgbClr val="BCCBE8"/>
    <a:srgbClr val="212952"/>
    <a:srgbClr val="382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arcia\Downloads\PRESUPUESTO%20INVERSI&#211;N%20DIRECTA%20-EJECUCI&#211;N%20A%20DIC.%202007-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3124316683414E-2"/>
          <c:y val="0.12479662787165606"/>
          <c:w val="0.89244661387873503"/>
          <c:h val="0.65130210175472181"/>
        </c:manualLayout>
      </c:layout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Presupuesto Inversión Directa</c:v>
                </c:pt>
              </c:strCache>
            </c:strRef>
          </c:tx>
          <c:spPr>
            <a:ln w="28575" cap="rnd">
              <a:solidFill>
                <a:srgbClr val="F828E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19919063756914E-2"/>
                  <c:y val="-4.844174992267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E-4089-8361-EE9BE6F70964}"/>
                </c:ext>
              </c:extLst>
            </c:dLbl>
            <c:dLbl>
              <c:idx val="1"/>
              <c:layout>
                <c:manualLayout>
                  <c:x val="-5.5997509654058851E-3"/>
                  <c:y val="-7.266262488401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AE-4089-8361-EE9BE6F70964}"/>
                </c:ext>
              </c:extLst>
            </c:dLbl>
            <c:dLbl>
              <c:idx val="2"/>
              <c:layout>
                <c:manualLayout>
                  <c:x val="-5.5997509654059363E-3"/>
                  <c:y val="-3.743226130388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AE-4089-8361-EE9BE6F70964}"/>
                </c:ext>
              </c:extLst>
            </c:dLbl>
            <c:dLbl>
              <c:idx val="3"/>
              <c:layout>
                <c:manualLayout>
                  <c:x val="-4.1998132240544141E-3"/>
                  <c:y val="-5.064364764643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AE-4089-8361-EE9BE6F70964}"/>
                </c:ext>
              </c:extLst>
            </c:dLbl>
            <c:dLbl>
              <c:idx val="4"/>
              <c:layout>
                <c:manualLayout>
                  <c:x val="-1.3999377413515225E-3"/>
                  <c:y val="-3.963415902764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AE-4089-8361-EE9BE6F70964}"/>
                </c:ext>
              </c:extLst>
            </c:dLbl>
            <c:dLbl>
              <c:idx val="5"/>
              <c:layout>
                <c:manualLayout>
                  <c:x val="-2.7998754827029426E-3"/>
                  <c:y val="-5.504744309394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AE-4089-8361-EE9BE6F70964}"/>
                </c:ext>
              </c:extLst>
            </c:dLbl>
            <c:dLbl>
              <c:idx val="6"/>
              <c:layout>
                <c:manualLayout>
                  <c:x val="-1.3999377413514713E-3"/>
                  <c:y val="-3.082656813261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AE-4089-8361-EE9BE6F70964}"/>
                </c:ext>
              </c:extLst>
            </c:dLbl>
            <c:dLbl>
              <c:idx val="7"/>
              <c:layout>
                <c:manualLayout>
                  <c:x val="-5.5997509654059875E-3"/>
                  <c:y val="-4.844174992267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AE-4089-8361-EE9BE6F70964}"/>
                </c:ext>
              </c:extLst>
            </c:dLbl>
            <c:dLbl>
              <c:idx val="8"/>
              <c:layout>
                <c:manualLayout>
                  <c:x val="-1.3999377413515738E-3"/>
                  <c:y val="-4.183605675139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AE-4089-8361-EE9BE6F70964}"/>
                </c:ext>
              </c:extLst>
            </c:dLbl>
            <c:dLbl>
              <c:idx val="9"/>
              <c:layout>
                <c:manualLayout>
                  <c:x val="-2.7998754827030449E-3"/>
                  <c:y val="-6.385503398897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AE-4089-8361-EE9BE6F70964}"/>
                </c:ext>
              </c:extLst>
            </c:dLbl>
            <c:dLbl>
              <c:idx val="10"/>
              <c:layout>
                <c:manualLayout>
                  <c:x val="-5.5997509654058851E-3"/>
                  <c:y val="-4.844174992267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AE-4089-8361-EE9BE6F70964}"/>
                </c:ext>
              </c:extLst>
            </c:dLbl>
            <c:dLbl>
              <c:idx val="11"/>
              <c:layout>
                <c:manualLayout>
                  <c:x val="-5.5997509654058851E-3"/>
                  <c:y val="-5.504744309394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AE-4089-8361-EE9BE6F70964}"/>
                </c:ext>
              </c:extLst>
            </c:dLbl>
            <c:dLbl>
              <c:idx val="12"/>
              <c:layout>
                <c:manualLayout>
                  <c:x val="-1.0266091508478976E-16"/>
                  <c:y val="-5.28455453701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AE-4089-8361-EE9BE6F70964}"/>
                </c:ext>
              </c:extLst>
            </c:dLbl>
            <c:dLbl>
              <c:idx val="13"/>
              <c:layout>
                <c:manualLayout>
                  <c:x val="-2.7998754827029425E-2"/>
                  <c:y val="-8.587401122655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AE-4089-8361-EE9BE6F70964}"/>
                </c:ext>
              </c:extLst>
            </c:dLbl>
            <c:dLbl>
              <c:idx val="14"/>
              <c:layout>
                <c:manualLayout>
                  <c:x val="-3.4998443533786887E-2"/>
                  <c:y val="-4.403795447515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AAE-4089-8361-EE9BE6F70964}"/>
                </c:ext>
              </c:extLst>
            </c:dLbl>
            <c:dLbl>
              <c:idx val="15"/>
              <c:layout>
                <c:manualLayout>
                  <c:x val="-3.9198256757841193E-2"/>
                  <c:y val="-1.321138634254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AE-4089-8361-EE9BE6F70964}"/>
                </c:ext>
              </c:extLst>
            </c:dLbl>
            <c:dLbl>
              <c:idx val="16"/>
              <c:layout>
                <c:manualLayout>
                  <c:x val="-9.7995641894602983E-3"/>
                  <c:y val="-6.82588294364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AE-4089-8361-EE9BE6F70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B20CCE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Hoja1!$A$5:$A$21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2019*</c:v>
                </c:pt>
                <c:pt idx="13">
                  <c:v>2020</c:v>
                </c:pt>
                <c:pt idx="14">
                  <c:v>2021</c:v>
                </c:pt>
                <c:pt idx="15">
                  <c:v>2022**</c:v>
                </c:pt>
                <c:pt idx="16">
                  <c:v>2023***</c:v>
                </c:pt>
              </c:strCache>
            </c:strRef>
          </c:cat>
          <c:val>
            <c:numRef>
              <c:f>Hoja1!$B$5:$B$21</c:f>
              <c:numCache>
                <c:formatCode>#,##0,,\ ;[Red]\(#,##0,,\);\-\ </c:formatCode>
                <c:ptCount val="17"/>
                <c:pt idx="0">
                  <c:v>22658851165</c:v>
                </c:pt>
                <c:pt idx="1">
                  <c:v>33224880000</c:v>
                </c:pt>
                <c:pt idx="2">
                  <c:v>76993300943</c:v>
                </c:pt>
                <c:pt idx="3">
                  <c:v>60573274332</c:v>
                </c:pt>
                <c:pt idx="4">
                  <c:v>62574705424</c:v>
                </c:pt>
                <c:pt idx="5">
                  <c:v>51750281129</c:v>
                </c:pt>
                <c:pt idx="6">
                  <c:v>75120741392</c:v>
                </c:pt>
                <c:pt idx="7">
                  <c:v>43320000000</c:v>
                </c:pt>
                <c:pt idx="8">
                  <c:v>38941000000</c:v>
                </c:pt>
                <c:pt idx="9">
                  <c:v>17983269580</c:v>
                </c:pt>
                <c:pt idx="10">
                  <c:v>22741828935</c:v>
                </c:pt>
                <c:pt idx="11">
                  <c:v>33764167379</c:v>
                </c:pt>
                <c:pt idx="12">
                  <c:v>34940298000</c:v>
                </c:pt>
                <c:pt idx="13">
                  <c:v>46733221000</c:v>
                </c:pt>
                <c:pt idx="14">
                  <c:v>195939095000</c:v>
                </c:pt>
                <c:pt idx="15">
                  <c:v>228153000000</c:v>
                </c:pt>
                <c:pt idx="16">
                  <c:v>170983808000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AE-4089-8361-EE9BE6F70964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Ejecución Inversión Directa</c:v>
                </c:pt>
              </c:strCache>
            </c:strRef>
          </c:tx>
          <c:spPr>
            <a:ln w="28575" cap="rnd">
              <a:solidFill>
                <a:srgbClr val="31EF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1.541328406630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AE-4089-8361-EE9BE6F70964}"/>
                </c:ext>
              </c:extLst>
            </c:dLbl>
            <c:dLbl>
              <c:idx val="2"/>
              <c:layout>
                <c:manualLayout>
                  <c:x val="-2.0999066120272095E-2"/>
                  <c:y val="4.623985219891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AE-4089-8361-EE9BE6F70964}"/>
                </c:ext>
              </c:extLst>
            </c:dLbl>
            <c:dLbl>
              <c:idx val="3"/>
              <c:layout>
                <c:manualLayout>
                  <c:x val="4.199813224054362E-3"/>
                  <c:y val="3.5230363580126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AE-4089-8361-EE9BE6F70964}"/>
                </c:ext>
              </c:extLst>
            </c:dLbl>
            <c:dLbl>
              <c:idx val="5"/>
              <c:layout>
                <c:manualLayout>
                  <c:x val="2.7998754827029426E-3"/>
                  <c:y val="6.6056931712735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AE-4089-8361-EE9BE6F70964}"/>
                </c:ext>
              </c:extLst>
            </c:dLbl>
            <c:dLbl>
              <c:idx val="6"/>
              <c:layout>
                <c:manualLayout>
                  <c:x val="-2.0999066120272067E-2"/>
                  <c:y val="5.504744309394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AE-4089-8361-EE9BE6F70964}"/>
                </c:ext>
              </c:extLst>
            </c:dLbl>
            <c:dLbl>
              <c:idx val="7"/>
              <c:layout>
                <c:manualLayout>
                  <c:x val="-5.5997509654059875E-3"/>
                  <c:y val="4.403795447515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AE-4089-8361-EE9BE6F70964}"/>
                </c:ext>
              </c:extLst>
            </c:dLbl>
            <c:dLbl>
              <c:idx val="8"/>
              <c:layout>
                <c:manualLayout>
                  <c:x val="-9.7995641894604007E-3"/>
                  <c:y val="5.504744309394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AE-4089-8361-EE9BE6F70964}"/>
                </c:ext>
              </c:extLst>
            </c:dLbl>
            <c:dLbl>
              <c:idx val="9"/>
              <c:layout>
                <c:manualLayout>
                  <c:x val="2.7998754827028398E-3"/>
                  <c:y val="1.981707951382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AE-4089-8361-EE9BE6F70964}"/>
                </c:ext>
              </c:extLst>
            </c:dLbl>
            <c:dLbl>
              <c:idx val="10"/>
              <c:layout>
                <c:manualLayout>
                  <c:x val="1.3999377413514713E-3"/>
                  <c:y val="3.3028465856368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AE-4089-8361-EE9BE6F70964}"/>
                </c:ext>
              </c:extLst>
            </c:dLbl>
            <c:dLbl>
              <c:idx val="11"/>
              <c:layout>
                <c:manualLayout>
                  <c:x val="1.3999377413514713E-3"/>
                  <c:y val="3.302846585636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AAE-4089-8361-EE9BE6F70964}"/>
                </c:ext>
              </c:extLst>
            </c:dLbl>
            <c:dLbl>
              <c:idx val="12"/>
              <c:layout>
                <c:manualLayout>
                  <c:x val="9.799564189460196E-3"/>
                  <c:y val="1.321138634254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AAE-4089-8361-EE9BE6F70964}"/>
                </c:ext>
              </c:extLst>
            </c:dLbl>
            <c:dLbl>
              <c:idx val="13"/>
              <c:layout>
                <c:manualLayout>
                  <c:x val="1.259943967216324E-2"/>
                  <c:y val="2.422087496133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AAE-4089-8361-EE9BE6F70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Hoja1!$A$5:$A$21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2019*</c:v>
                </c:pt>
                <c:pt idx="13">
                  <c:v>2020</c:v>
                </c:pt>
                <c:pt idx="14">
                  <c:v>2021</c:v>
                </c:pt>
                <c:pt idx="15">
                  <c:v>2022**</c:v>
                </c:pt>
                <c:pt idx="16">
                  <c:v>2023***</c:v>
                </c:pt>
              </c:strCache>
            </c:strRef>
          </c:cat>
          <c:val>
            <c:numRef>
              <c:f>Hoja1!$C$5:$C$21</c:f>
              <c:numCache>
                <c:formatCode>#,##0,,\ ;[Red]\(#,##0,,\);\-\ </c:formatCode>
                <c:ptCount val="17"/>
                <c:pt idx="0">
                  <c:v>22053806323</c:v>
                </c:pt>
                <c:pt idx="1">
                  <c:v>33065348820</c:v>
                </c:pt>
                <c:pt idx="2">
                  <c:v>76855531020</c:v>
                </c:pt>
                <c:pt idx="3">
                  <c:v>49728534798</c:v>
                </c:pt>
                <c:pt idx="4">
                  <c:v>61289263932</c:v>
                </c:pt>
                <c:pt idx="5">
                  <c:v>34274217173</c:v>
                </c:pt>
                <c:pt idx="6">
                  <c:v>74517760471</c:v>
                </c:pt>
                <c:pt idx="7">
                  <c:v>43319972725</c:v>
                </c:pt>
                <c:pt idx="8">
                  <c:v>35914172620</c:v>
                </c:pt>
                <c:pt idx="9">
                  <c:v>17746784051</c:v>
                </c:pt>
                <c:pt idx="10">
                  <c:v>22332335014</c:v>
                </c:pt>
                <c:pt idx="11">
                  <c:v>33757850232</c:v>
                </c:pt>
                <c:pt idx="12">
                  <c:v>30968943067</c:v>
                </c:pt>
                <c:pt idx="13">
                  <c:v>45878152953</c:v>
                </c:pt>
                <c:pt idx="14">
                  <c:v>193058381321</c:v>
                </c:pt>
                <c:pt idx="15">
                  <c:v>223045650388</c:v>
                </c:pt>
                <c:pt idx="16">
                  <c:v>68453248785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AE-4089-8361-EE9BE6F70964}"/>
            </c:ext>
          </c:extLst>
        </c:ser>
        <c:ser>
          <c:idx val="2"/>
          <c:order val="2"/>
          <c:tx>
            <c:strRef>
              <c:f>Hoja1!$D$4</c:f>
              <c:strCache>
                <c:ptCount val="1"/>
                <c:pt idx="0">
                  <c:v>% Ejec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Hoja1!$A$5:$A$21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2019*</c:v>
                </c:pt>
                <c:pt idx="13">
                  <c:v>2020</c:v>
                </c:pt>
                <c:pt idx="14">
                  <c:v>2021</c:v>
                </c:pt>
                <c:pt idx="15">
                  <c:v>2022**</c:v>
                </c:pt>
                <c:pt idx="16">
                  <c:v>2023***</c:v>
                </c:pt>
              </c:strCache>
            </c:strRef>
          </c:cat>
          <c:val>
            <c:numRef>
              <c:f>Hoja1!$D$5:$D$21</c:f>
              <c:numCache>
                <c:formatCode>0.00%</c:formatCode>
                <c:ptCount val="17"/>
                <c:pt idx="0">
                  <c:v>0.9732976381902988</c:v>
                </c:pt>
                <c:pt idx="1">
                  <c:v>0.99519844225171017</c:v>
                </c:pt>
                <c:pt idx="2">
                  <c:v>0.99821062454378995</c:v>
                </c:pt>
                <c:pt idx="3">
                  <c:v>0.82096494446444546</c:v>
                </c:pt>
                <c:pt idx="4">
                  <c:v>0.97945749031833274</c:v>
                </c:pt>
                <c:pt idx="5">
                  <c:v>0.66230011557933932</c:v>
                </c:pt>
                <c:pt idx="6">
                  <c:v>0.99197317665099327</c:v>
                </c:pt>
                <c:pt idx="7" formatCode="0%">
                  <c:v>0.99999937038319486</c:v>
                </c:pt>
                <c:pt idx="8">
                  <c:v>0.92227145219691331</c:v>
                </c:pt>
                <c:pt idx="9">
                  <c:v>0.98684969226825103</c:v>
                </c:pt>
                <c:pt idx="10">
                  <c:v>0.98199379996347691</c:v>
                </c:pt>
                <c:pt idx="11">
                  <c:v>0.99981290381222521</c:v>
                </c:pt>
                <c:pt idx="12">
                  <c:v>0.88633883623431031</c:v>
                </c:pt>
                <c:pt idx="13">
                  <c:v>0.98170320751056295</c:v>
                </c:pt>
                <c:pt idx="14">
                  <c:v>0.98529791270598654</c:v>
                </c:pt>
                <c:pt idx="15">
                  <c:v>0.97761436574579341</c:v>
                </c:pt>
                <c:pt idx="16">
                  <c:v>0.40034930550265907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AE-4089-8361-EE9BE6F70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366496"/>
        <c:axId val="394357344"/>
      </c:lineChart>
      <c:catAx>
        <c:axId val="39436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4357344"/>
        <c:crosses val="autoZero"/>
        <c:auto val="1"/>
        <c:lblAlgn val="ctr"/>
        <c:lblOffset val="100"/>
        <c:noMultiLvlLbl val="0"/>
      </c:catAx>
      <c:valAx>
        <c:axId val="3943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\ ;[Red]\(#,##0,,\);\-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436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6399210214651242"/>
          <c:y val="0.85380335354224679"/>
          <c:w val="0.57667539103194143"/>
          <c:h val="5.226516779729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73000">
          <a:srgbClr val="6D8BBE"/>
        </a:gs>
        <a:gs pos="0">
          <a:schemeClr val="accent1">
            <a:lumMod val="7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0.02201</cdr:y>
    </cdr:from>
    <cdr:to>
      <cdr:x>1</cdr:x>
      <cdr:y>0.16668</cdr:y>
    </cdr:to>
    <cdr:sp macro="" textlink="">
      <cdr:nvSpPr>
        <cdr:cNvPr id="2" name="CuadroTexto 27">
          <a:extLst xmlns:a="http://schemas.openxmlformats.org/drawingml/2006/main">
            <a:ext uri="{FF2B5EF4-FFF2-40B4-BE49-F238E27FC236}">
              <a16:creationId xmlns:a16="http://schemas.microsoft.com/office/drawing/2014/main" id="{17F9B18D-3BBD-4950-A977-8F0859E0213B}"/>
            </a:ext>
          </a:extLst>
        </cdr:cNvPr>
        <cdr:cNvSpPr txBox="1"/>
      </cdr:nvSpPr>
      <cdr:spPr>
        <a:xfrm xmlns:a="http://schemas.openxmlformats.org/drawingml/2006/main">
          <a:off x="0" y="90232"/>
          <a:ext cx="6791325" cy="5932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cap="small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Programación</a:t>
          </a:r>
          <a:r>
            <a:rPr lang="es-CO" sz="1600" b="1" cap="small" baseline="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es-CO" sz="1600" b="1" cap="small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Ejecución </a:t>
          </a:r>
        </a:p>
        <a:p xmlns:a="http://schemas.openxmlformats.org/drawingml/2006/main">
          <a:pPr algn="ctr"/>
          <a:r>
            <a:rPr lang="es-CO" sz="1600" b="1" cap="small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De Inversión 2007 - 2023</a:t>
          </a:r>
        </a:p>
      </cdr:txBody>
    </cdr:sp>
  </cdr:relSizeAnchor>
  <cdr:relSizeAnchor xmlns:cdr="http://schemas.openxmlformats.org/drawingml/2006/chartDrawing">
    <cdr:from>
      <cdr:x>0.42715</cdr:x>
      <cdr:y>0.91459</cdr:y>
    </cdr:from>
    <cdr:to>
      <cdr:x>1</cdr:x>
      <cdr:y>0.96795</cdr:y>
    </cdr:to>
    <cdr:sp macro="" textlink="">
      <cdr:nvSpPr>
        <cdr:cNvPr id="3" name="Google Shape;265;g1b29798f8d9_0_2065">
          <a:extLst xmlns:a="http://schemas.openxmlformats.org/drawingml/2006/main">
            <a:ext uri="{FF2B5EF4-FFF2-40B4-BE49-F238E27FC236}">
              <a16:creationId xmlns:a16="http://schemas.microsoft.com/office/drawing/2014/main" id="{3DB1E23C-8A20-489E-BC81-4F34FF5EA6E4}"/>
            </a:ext>
          </a:extLst>
        </cdr:cNvPr>
        <cdr:cNvSpPr txBox="1"/>
      </cdr:nvSpPr>
      <cdr:spPr>
        <a:xfrm xmlns:a="http://schemas.openxmlformats.org/drawingml/2006/main">
          <a:off x="3875016" y="5275152"/>
          <a:ext cx="5196815" cy="307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</a:pPr>
          <a:endParaRPr sz="800" b="1" i="1" u="none" strike="noStrike" cap="none" dirty="0">
            <a:solidFill>
              <a:srgbClr val="002060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BC12-DC86-4783-94B9-FC466C9AD583}" type="datetimeFigureOut">
              <a:rPr lang="es-CO" smtClean="0"/>
              <a:t>24/05/2023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569D5-2487-445A-A7F9-6BDC7EEFB3D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057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0B54-89C6-4496-8334-87248887D138}" type="datetimeFigureOut">
              <a:rPr lang="es-CO" smtClean="0"/>
              <a:t>18/05/2023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4FBD-0562-4740-B336-466E769490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43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568-820C-3C44-8AE6-BA425F87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91" y="1369582"/>
            <a:ext cx="4835814" cy="205941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891" y="3429000"/>
            <a:ext cx="4835814" cy="1527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1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328" y="272759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5668CD-A8AA-4B10-8E73-1B1566D3D4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53328" y="1598328"/>
            <a:ext cx="9063182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904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49" y="296822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668CD-A8AA-4B10-8E73-1B1566D3D4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54449" y="1622391"/>
            <a:ext cx="9063182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0781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86" y="272765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E4A1-7A76-CD4D-B4B6-410FF5C1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6" y="1622428"/>
            <a:ext cx="9063182" cy="435133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69560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CF79B4-6362-4F4B-96CD-6766203A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164" y="2216727"/>
            <a:ext cx="8349673" cy="2062338"/>
          </a:xfrm>
        </p:spPr>
        <p:txBody>
          <a:bodyPr anchor="b"/>
          <a:lstStyle>
            <a:lvl1pPr algn="ctr">
              <a:defRPr sz="600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Gracias!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42084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E695-BA0E-8248-B484-1069AE83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65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8115B-5874-4849-9DDE-41FF141F690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98328"/>
            <a:ext cx="10515600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108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4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CF79B4-6362-4F4B-96CD-6766203A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835" y="637309"/>
            <a:ext cx="5347855" cy="3232436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F334ED-CE9C-4AFF-92A9-C4E0937DE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835" y="3960071"/>
            <a:ext cx="5347855" cy="143684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64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D5EDA-3BB2-B948-892F-28AB3156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E3261-7E47-1045-8882-97672006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68F4D-DD6E-274F-8363-5F7481575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D563-7F42-8940-B831-0AE9D87CB2A6}" type="datetimeFigureOut">
              <a:rPr lang="en-CO" smtClean="0"/>
              <a:t>05/18/2023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F960-ECA2-8A4B-A4E7-AE79CCD6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6A978-A644-EA4C-9A08-02C65F5C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406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60" r:id="rId4"/>
    <p:sldLayoutId id="2147483654" r:id="rId5"/>
    <p:sldLayoutId id="2147483656" r:id="rId6"/>
    <p:sldLayoutId id="2147483657" r:id="rId7"/>
    <p:sldLayoutId id="2147483661" r:id="rId8"/>
    <p:sldLayoutId id="2147483655" r:id="rId9"/>
    <p:sldLayoutId id="2147483665" r:id="rId10"/>
    <p:sldLayoutId id="2147483664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56802E1-6DCD-44F9-AB8A-FBC933BF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70" y="334108"/>
            <a:ext cx="8924824" cy="56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E282C05-1727-4DE0-ADAF-C718AB9C2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213908"/>
              </p:ext>
            </p:extLst>
          </p:nvPr>
        </p:nvGraphicFramePr>
        <p:xfrm>
          <a:off x="2885706" y="360486"/>
          <a:ext cx="9071832" cy="576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ardrop 59">
            <a:extLst>
              <a:ext uri="{FF2B5EF4-FFF2-40B4-BE49-F238E27FC236}">
                <a16:creationId xmlns:a16="http://schemas.microsoft.com/office/drawing/2014/main" id="{9CB70B11-3EF0-4E5F-9498-7BC512FD337D}"/>
              </a:ext>
            </a:extLst>
          </p:cNvPr>
          <p:cNvSpPr/>
          <p:nvPr/>
        </p:nvSpPr>
        <p:spPr>
          <a:xfrm rot="8100000">
            <a:off x="5086204" y="2036397"/>
            <a:ext cx="474605" cy="502404"/>
          </a:xfrm>
          <a:prstGeom prst="teardrop">
            <a:avLst/>
          </a:prstGeom>
          <a:gradFill>
            <a:gsLst>
              <a:gs pos="100000">
                <a:srgbClr val="E84D75"/>
              </a:gs>
              <a:gs pos="51000">
                <a:srgbClr val="BB4582"/>
              </a:gs>
              <a:gs pos="4000">
                <a:srgbClr val="63389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dirty="0">
                <a:solidFill>
                  <a:schemeClr val="bg1"/>
                </a:solidFill>
              </a:rPr>
              <a:t>BP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6" name="Teardrop 60">
            <a:extLst>
              <a:ext uri="{FF2B5EF4-FFF2-40B4-BE49-F238E27FC236}">
                <a16:creationId xmlns:a16="http://schemas.microsoft.com/office/drawing/2014/main" id="{B7E95DE7-F475-4ABD-A5F8-8C6215D28DB7}"/>
              </a:ext>
            </a:extLst>
          </p:cNvPr>
          <p:cNvSpPr/>
          <p:nvPr/>
        </p:nvSpPr>
        <p:spPr>
          <a:xfrm rot="8100000">
            <a:off x="7070284" y="2036397"/>
            <a:ext cx="474605" cy="502404"/>
          </a:xfrm>
          <a:prstGeom prst="teardrop">
            <a:avLst/>
          </a:prstGeom>
          <a:gradFill>
            <a:gsLst>
              <a:gs pos="100000">
                <a:srgbClr val="E84D75"/>
              </a:gs>
              <a:gs pos="51000">
                <a:srgbClr val="BB4582"/>
              </a:gs>
              <a:gs pos="4000">
                <a:srgbClr val="63389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>
                <a:solidFill>
                  <a:schemeClr val="bg1"/>
                </a:solidFill>
              </a:rPr>
              <a:t>BH</a:t>
            </a:r>
            <a:endParaRPr lang="id-ID" sz="900">
              <a:solidFill>
                <a:schemeClr val="bg1"/>
              </a:solidFill>
            </a:endParaRPr>
          </a:p>
        </p:txBody>
      </p:sp>
      <p:sp>
        <p:nvSpPr>
          <p:cNvPr id="7" name="Teardrop 60">
            <a:extLst>
              <a:ext uri="{FF2B5EF4-FFF2-40B4-BE49-F238E27FC236}">
                <a16:creationId xmlns:a16="http://schemas.microsoft.com/office/drawing/2014/main" id="{50417930-7104-43DF-A44B-77A5720836C8}"/>
              </a:ext>
            </a:extLst>
          </p:cNvPr>
          <p:cNvSpPr/>
          <p:nvPr/>
        </p:nvSpPr>
        <p:spPr>
          <a:xfrm rot="8100000">
            <a:off x="8976487" y="2036397"/>
            <a:ext cx="474605" cy="502404"/>
          </a:xfrm>
          <a:prstGeom prst="teardrop">
            <a:avLst/>
          </a:prstGeom>
          <a:gradFill>
            <a:gsLst>
              <a:gs pos="100000">
                <a:srgbClr val="E84D75"/>
              </a:gs>
              <a:gs pos="51000">
                <a:srgbClr val="BB4582"/>
              </a:gs>
              <a:gs pos="4000">
                <a:srgbClr val="63389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dirty="0">
                <a:solidFill>
                  <a:schemeClr val="bg1"/>
                </a:solidFill>
              </a:rPr>
              <a:t>BMPT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" name="Teardrop 60">
            <a:extLst>
              <a:ext uri="{FF2B5EF4-FFF2-40B4-BE49-F238E27FC236}">
                <a16:creationId xmlns:a16="http://schemas.microsoft.com/office/drawing/2014/main" id="{3D54704E-3C54-4F48-9FCC-1AFE5D9C41C4}"/>
              </a:ext>
            </a:extLst>
          </p:cNvPr>
          <p:cNvSpPr/>
          <p:nvPr/>
        </p:nvSpPr>
        <p:spPr>
          <a:xfrm rot="8100000">
            <a:off x="10663146" y="2036397"/>
            <a:ext cx="474605" cy="502404"/>
          </a:xfrm>
          <a:prstGeom prst="teardrop">
            <a:avLst/>
          </a:prstGeom>
          <a:gradFill>
            <a:gsLst>
              <a:gs pos="100000">
                <a:srgbClr val="E84D75"/>
              </a:gs>
              <a:gs pos="51000">
                <a:srgbClr val="BB4582"/>
              </a:gs>
              <a:gs pos="4000">
                <a:srgbClr val="63389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>
                <a:solidFill>
                  <a:schemeClr val="bg1"/>
                </a:solidFill>
              </a:rPr>
              <a:t>UNCS</a:t>
            </a:r>
            <a:endParaRPr lang="id-ID" sz="900">
              <a:solidFill>
                <a:schemeClr val="bg1"/>
              </a:solidFill>
            </a:endParaRPr>
          </a:p>
        </p:txBody>
      </p:sp>
      <p:sp>
        <p:nvSpPr>
          <p:cNvPr id="9" name="CuadroTexto 22">
            <a:extLst>
              <a:ext uri="{FF2B5EF4-FFF2-40B4-BE49-F238E27FC236}">
                <a16:creationId xmlns:a16="http://schemas.microsoft.com/office/drawing/2014/main" id="{6B306BA9-85EB-43C7-B959-042D4C528652}"/>
              </a:ext>
            </a:extLst>
          </p:cNvPr>
          <p:cNvSpPr txBox="1"/>
          <p:nvPr/>
        </p:nvSpPr>
        <p:spPr>
          <a:xfrm>
            <a:off x="2885706" y="5435191"/>
            <a:ext cx="2493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700" dirty="0">
                <a:solidFill>
                  <a:schemeClr val="accent1">
                    <a:lumMod val="50000"/>
                  </a:schemeClr>
                </a:solidFill>
              </a:rPr>
              <a:t>Fuente: Secretaría de Hacienda Distrital</a:t>
            </a:r>
          </a:p>
          <a:p>
            <a:r>
              <a:rPr lang="es-MX" sz="700" dirty="0">
                <a:solidFill>
                  <a:schemeClr val="accent1">
                    <a:lumMod val="50000"/>
                  </a:schemeClr>
                </a:solidFill>
              </a:rPr>
              <a:t>*En 2019 no incluye $82.400 </a:t>
            </a:r>
            <a:r>
              <a:rPr lang="es-MX" sz="700" dirty="0" err="1">
                <a:solidFill>
                  <a:schemeClr val="accent1">
                    <a:lumMod val="50000"/>
                  </a:schemeClr>
                </a:solidFill>
              </a:rPr>
              <a:t>mill</a:t>
            </a:r>
            <a:r>
              <a:rPr lang="es-MX" sz="700" dirty="0">
                <a:solidFill>
                  <a:schemeClr val="accent1">
                    <a:lumMod val="50000"/>
                  </a:schemeClr>
                </a:solidFill>
              </a:rPr>
              <a:t> -ERU</a:t>
            </a:r>
          </a:p>
          <a:p>
            <a:r>
              <a:rPr lang="es-MX" sz="700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**En 2022 – Se ajusta el valor de la apropiación, disminuyendo $11.500 millones   (reducción presupuestal SDDE)</a:t>
            </a:r>
          </a:p>
          <a:p>
            <a:r>
              <a:rPr lang="es-MX" sz="700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***</a:t>
            </a:r>
            <a:r>
              <a:rPr lang="es-CO" sz="700" dirty="0">
                <a:solidFill>
                  <a:schemeClr val="accent1">
                    <a:lumMod val="50000"/>
                  </a:schemeClr>
                </a:solidFill>
              </a:rPr>
              <a:t>Corte abril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55552B7-EB88-48A3-94BD-E43A7B6CE261}"/>
              </a:ext>
            </a:extLst>
          </p:cNvPr>
          <p:cNvCxnSpPr/>
          <p:nvPr/>
        </p:nvCxnSpPr>
        <p:spPr>
          <a:xfrm>
            <a:off x="4428869" y="1732085"/>
            <a:ext cx="0" cy="2901461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83A196-592A-4633-9636-1242DC720489}"/>
              </a:ext>
            </a:extLst>
          </p:cNvPr>
          <p:cNvCxnSpPr/>
          <p:nvPr/>
        </p:nvCxnSpPr>
        <p:spPr>
          <a:xfrm>
            <a:off x="6336645" y="1684011"/>
            <a:ext cx="0" cy="2901461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831E890-5B8B-4158-AB32-D33BB58660CF}"/>
              </a:ext>
            </a:extLst>
          </p:cNvPr>
          <p:cNvCxnSpPr/>
          <p:nvPr/>
        </p:nvCxnSpPr>
        <p:spPr>
          <a:xfrm>
            <a:off x="8235621" y="1702587"/>
            <a:ext cx="0" cy="3132000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938D05F-CC77-41AD-AE65-4949A3D8CE4C}"/>
              </a:ext>
            </a:extLst>
          </p:cNvPr>
          <p:cNvCxnSpPr/>
          <p:nvPr/>
        </p:nvCxnSpPr>
        <p:spPr>
          <a:xfrm>
            <a:off x="10148727" y="1713195"/>
            <a:ext cx="0" cy="2700000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7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D0B6A9-5714-472A-875C-0C53B1E2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391" y="621623"/>
            <a:ext cx="8803533" cy="56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10732</TotalTime>
  <Words>82</Words>
  <Application>Microsoft Office PowerPoint</Application>
  <PresentationFormat>Panorámica</PresentationFormat>
  <Paragraphs>39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Fabiola Hincapie Zorro</dc:creator>
  <cp:lastModifiedBy>Danny Efrain Garcia Perdomo</cp:lastModifiedBy>
  <cp:revision>74</cp:revision>
  <dcterms:created xsi:type="dcterms:W3CDTF">2022-03-16T13:56:48Z</dcterms:created>
  <dcterms:modified xsi:type="dcterms:W3CDTF">2023-05-25T13:41:04Z</dcterms:modified>
</cp:coreProperties>
</file>