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2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08" r:id="rId2"/>
    <p:sldMasterId id="2147483696" r:id="rId3"/>
    <p:sldMasterId id="2147483684" r:id="rId4"/>
    <p:sldMasterId id="2147483672" r:id="rId5"/>
    <p:sldMasterId id="2147483648" r:id="rId6"/>
    <p:sldMasterId id="2147483660" r:id="rId7"/>
    <p:sldMasterId id="2147483732" r:id="rId8"/>
    <p:sldMasterId id="2147483744" r:id="rId9"/>
    <p:sldMasterId id="2147483765" r:id="rId10"/>
    <p:sldMasterId id="2147483756" r:id="rId11"/>
    <p:sldMasterId id="2147483777" r:id="rId12"/>
    <p:sldMasterId id="2147483785" r:id="rId13"/>
  </p:sldMasterIdLst>
  <p:notesMasterIdLst>
    <p:notesMasterId r:id="rId38"/>
  </p:notesMasterIdLst>
  <p:sldIdLst>
    <p:sldId id="293" r:id="rId14"/>
    <p:sldId id="258" r:id="rId15"/>
    <p:sldId id="306" r:id="rId16"/>
    <p:sldId id="307" r:id="rId17"/>
    <p:sldId id="308" r:id="rId18"/>
    <p:sldId id="309" r:id="rId19"/>
    <p:sldId id="316" r:id="rId20"/>
    <p:sldId id="291" r:id="rId21"/>
    <p:sldId id="296" r:id="rId22"/>
    <p:sldId id="297" r:id="rId23"/>
    <p:sldId id="304" r:id="rId24"/>
    <p:sldId id="298" r:id="rId25"/>
    <p:sldId id="310" r:id="rId26"/>
    <p:sldId id="289" r:id="rId27"/>
    <p:sldId id="259" r:id="rId28"/>
    <p:sldId id="317" r:id="rId29"/>
    <p:sldId id="318" r:id="rId30"/>
    <p:sldId id="326" r:id="rId31"/>
    <p:sldId id="320" r:id="rId32"/>
    <p:sldId id="327" r:id="rId33"/>
    <p:sldId id="322" r:id="rId34"/>
    <p:sldId id="323" r:id="rId35"/>
    <p:sldId id="324" r:id="rId36"/>
    <p:sldId id="325" r:id="rId3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GELICA SOLANO" initials="" lastIdx="5" clrIdx="0"/>
  <p:cmAuthor id="1" name="juliana aguilar restrepo" initials="jar" lastIdx="10" clrIdx="1">
    <p:extLst>
      <p:ext uri="{19B8F6BF-5375-455C-9EA6-DF929625EA0E}">
        <p15:presenceInfo xmlns:p15="http://schemas.microsoft.com/office/powerpoint/2012/main" userId="535f2b906e2c0604" providerId="Windows Live"/>
      </p:ext>
    </p:extLst>
  </p:cmAuthor>
  <p:cmAuthor id="2" name="Amauri Julian Zambrano Garcia" initials="AJZG" lastIdx="5" clrIdx="2">
    <p:extLst>
      <p:ext uri="{19B8F6BF-5375-455C-9EA6-DF929625EA0E}">
        <p15:presenceInfo xmlns:p15="http://schemas.microsoft.com/office/powerpoint/2012/main" userId="S-1-5-21-2914670811-3316176361-1939120458-9999" providerId="AD"/>
      </p:ext>
    </p:extLst>
  </p:cmAuthor>
  <p:cmAuthor id="3" name="Juliana Aguilar Restrepo" initials="JAR" lastIdx="15" clrIdx="3">
    <p:extLst>
      <p:ext uri="{19B8F6BF-5375-455C-9EA6-DF929625EA0E}">
        <p15:presenceInfo xmlns:p15="http://schemas.microsoft.com/office/powerpoint/2012/main" userId="S-1-5-21-2914670811-3316176361-1939120458-98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2606" autoAdjust="0"/>
  </p:normalViewPr>
  <p:slideViewPr>
    <p:cSldViewPr snapToGrid="0">
      <p:cViewPr varScale="1">
        <p:scale>
          <a:sx n="85" d="100"/>
          <a:sy n="85" d="100"/>
        </p:scale>
        <p:origin x="101" y="53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commentAuthors" Target="commentAuthors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J:\Unidades%20compartidas\Boletines\Crecimiento%20econ&#243;mico\2023%2003%20N%2036\4.%20Rueda%20de%20prensa\Tablas%20PIB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J:\Unidades%20compartidas\Boletines\Crecimiento%20econ&#243;mico\2023%2003%20N%2036\4.%20Rueda%20de%20prensa\Tablas%20PIB%20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ulianaaguilar\Library\CloudStorage\GoogleDrive-jaguilar@desarrolloeconomico.gov.co\Shared%20drives\Boletines\Crecimiento%20econo&#769;mico\2023%2003%20N%2036\4.%20Rueda%20de%20prensa\Proyeccio&#769;n%20PI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52918873266871"/>
          <c:y val="0.13238335692189088"/>
          <c:w val="0.87117143265548969"/>
          <c:h val="0.77650161549639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'Gráfica 1 Y'!$K$8</c:f>
              <c:strCache>
                <c:ptCount val="1"/>
                <c:pt idx="0">
                  <c:v>Bogotá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505-4F6F-94D4-FE1CD7D1D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 1 Y'!$T$7:$U$7</c:f>
              <c:strCache>
                <c:ptCount val="2"/>
                <c:pt idx="0">
                  <c:v>2021p</c:v>
                </c:pt>
                <c:pt idx="1">
                  <c:v>2022pr</c:v>
                </c:pt>
              </c:strCache>
            </c:strRef>
          </c:cat>
          <c:val>
            <c:numRef>
              <c:f>'Gráfica 1 Y'!$L$8:$U$8</c:f>
              <c:numCache>
                <c:formatCode>#,##0.0</c:formatCode>
                <c:ptCount val="2"/>
                <c:pt idx="0">
                  <c:v>11.250091733270537</c:v>
                </c:pt>
                <c:pt idx="1">
                  <c:v>9.9294816410778708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B-411E-8D51-EB1486399CD9}"/>
            </c:ext>
          </c:extLst>
        </c:ser>
        <c:ser>
          <c:idx val="1"/>
          <c:order val="1"/>
          <c:tx>
            <c:strRef>
              <c:f>'Gráfica 1 Y'!$K$9</c:f>
              <c:strCache>
                <c:ptCount val="1"/>
                <c:pt idx="0">
                  <c:v>Colombia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505-4F6F-94D4-FE1CD7D1D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 1 Y'!$T$7:$U$7</c:f>
              <c:strCache>
                <c:ptCount val="2"/>
                <c:pt idx="0">
                  <c:v>2021p</c:v>
                </c:pt>
                <c:pt idx="1">
                  <c:v>2022pr</c:v>
                </c:pt>
              </c:strCache>
            </c:strRef>
          </c:cat>
          <c:val>
            <c:numRef>
              <c:f>'Gráfica 1 Y'!$L$9:$U$9</c:f>
              <c:numCache>
                <c:formatCode>#,##0.0</c:formatCode>
                <c:ptCount val="2"/>
                <c:pt idx="0">
                  <c:v>11.016193266977865</c:v>
                </c:pt>
                <c:pt idx="1">
                  <c:v>7.495775781405257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4B-411E-8D51-EB1486399CD9}"/>
            </c:ext>
          </c:extLst>
        </c:ser>
        <c:ser>
          <c:idx val="2"/>
          <c:order val="2"/>
          <c:tx>
            <c:strRef>
              <c:f>'Gráfica 1 Y'!$K$10</c:f>
              <c:strCache>
                <c:ptCount val="1"/>
                <c:pt idx="0">
                  <c:v>Colombia sin Bogotá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505-4F6F-94D4-FE1CD7D1D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 1 Y'!$T$7:$U$7</c:f>
              <c:strCache>
                <c:ptCount val="2"/>
                <c:pt idx="0">
                  <c:v>2021p</c:v>
                </c:pt>
                <c:pt idx="1">
                  <c:v>2022pr</c:v>
                </c:pt>
              </c:strCache>
            </c:strRef>
          </c:cat>
          <c:val>
            <c:numRef>
              <c:f>'Gráfica 1 Y'!$L$10:$U$10</c:f>
              <c:numCache>
                <c:formatCode>#,##0.0</c:formatCode>
                <c:ptCount val="2"/>
                <c:pt idx="0">
                  <c:v>10.933216834876475</c:v>
                </c:pt>
                <c:pt idx="1">
                  <c:v>6.6299425680830524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4B-411E-8D51-EB1486399C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71730879"/>
        <c:axId val="1210890975"/>
      </c:barChart>
      <c:catAx>
        <c:axId val="1071730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0890975"/>
        <c:crosses val="autoZero"/>
        <c:auto val="1"/>
        <c:lblAlgn val="ctr"/>
        <c:lblOffset val="100"/>
        <c:noMultiLvlLbl val="0"/>
      </c:catAx>
      <c:valAx>
        <c:axId val="1210890975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0"/>
        <c:majorTickMark val="none"/>
        <c:minorTickMark val="none"/>
        <c:tickLblPos val="nextTo"/>
        <c:crossAx val="107173087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'Gráfica 1 T'!$K$9</c:f>
              <c:strCache>
                <c:ptCount val="1"/>
                <c:pt idx="0">
                  <c:v>Bogotá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733-49F4-9E3D-0A8682EAEB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'Gráfica 1 T'!$AN$7:$AQ$8</c:f>
              <c:multiLvlStrCache>
                <c:ptCount val="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</c:lvl>
                <c:lvl>
                  <c:pt idx="0">
                    <c:v>2022pr</c:v>
                  </c:pt>
                </c:lvl>
              </c:multiLvlStrCache>
            </c:multiLvlStrRef>
          </c:cat>
          <c:val>
            <c:numRef>
              <c:f>'Gráfica 1 T'!$L$9:$AQ$9</c:f>
              <c:numCache>
                <c:formatCode>#,##0.0</c:formatCode>
                <c:ptCount val="4"/>
                <c:pt idx="0">
                  <c:v>10.512008425954463</c:v>
                </c:pt>
                <c:pt idx="1">
                  <c:v>15.781246091050008</c:v>
                </c:pt>
                <c:pt idx="2">
                  <c:v>9.7480793399615777</c:v>
                </c:pt>
                <c:pt idx="3">
                  <c:v>4.6673195515549537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AA-46A3-A466-ED34BC5B8B35}"/>
            </c:ext>
          </c:extLst>
        </c:ser>
        <c:ser>
          <c:idx val="1"/>
          <c:order val="1"/>
          <c:tx>
            <c:strRef>
              <c:f>'Gráfica 1 T'!$K$10</c:f>
              <c:strCache>
                <c:ptCount val="1"/>
                <c:pt idx="0">
                  <c:v>Colombia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733-49F4-9E3D-0A8682EAEB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'Gráfica 1 T'!$AN$7:$AQ$8</c:f>
              <c:multiLvlStrCache>
                <c:ptCount val="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</c:lvl>
                <c:lvl>
                  <c:pt idx="0">
                    <c:v>2022pr</c:v>
                  </c:pt>
                </c:lvl>
              </c:multiLvlStrCache>
            </c:multiLvlStrRef>
          </c:cat>
          <c:val>
            <c:numRef>
              <c:f>'Gráfica 1 T'!$L$10:$AQ$10</c:f>
              <c:numCache>
                <c:formatCode>#,##0.0</c:formatCode>
                <c:ptCount val="4"/>
                <c:pt idx="0">
                  <c:v>7.8316398740968083</c:v>
                </c:pt>
                <c:pt idx="1">
                  <c:v>12.278449434793572</c:v>
                </c:pt>
                <c:pt idx="2">
                  <c:v>7.7659623929776842</c:v>
                </c:pt>
                <c:pt idx="3">
                  <c:v>2.8858657472910636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AA-46A3-A466-ED34BC5B8B35}"/>
            </c:ext>
          </c:extLst>
        </c:ser>
        <c:ser>
          <c:idx val="2"/>
          <c:order val="2"/>
          <c:tx>
            <c:strRef>
              <c:f>'Gráfica 1 T'!$K$11</c:f>
              <c:strCache>
                <c:ptCount val="1"/>
                <c:pt idx="0">
                  <c:v>Colombia sin Bogotá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733-49F4-9E3D-0A8682EAEB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'Gráfica 1 T'!$AN$7:$AQ$8</c:f>
              <c:multiLvlStrCache>
                <c:ptCount val="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</c:lvl>
                <c:lvl>
                  <c:pt idx="0">
                    <c:v>2022pr</c:v>
                  </c:pt>
                </c:lvl>
              </c:multiLvlStrCache>
            </c:multiLvlStrRef>
          </c:cat>
          <c:val>
            <c:numRef>
              <c:f>'Gráfica 1 T'!$L$11:$AQ$11</c:f>
              <c:numCache>
                <c:formatCode>#,##0.0</c:formatCode>
                <c:ptCount val="4"/>
                <c:pt idx="0">
                  <c:v>6.9040688787731028</c:v>
                </c:pt>
                <c:pt idx="1">
                  <c:v>11.024486313388152</c:v>
                </c:pt>
                <c:pt idx="2">
                  <c:v>7.0601327667714457</c:v>
                </c:pt>
                <c:pt idx="3">
                  <c:v>2.241127128593206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AA-46A3-A466-ED34BC5B8B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2585727"/>
        <c:axId val="1210888063"/>
      </c:barChart>
      <c:catAx>
        <c:axId val="132258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0888063"/>
        <c:crosses val="autoZero"/>
        <c:auto val="1"/>
        <c:lblAlgn val="ctr"/>
        <c:lblOffset val="100"/>
        <c:noMultiLvlLbl val="0"/>
      </c:catAx>
      <c:valAx>
        <c:axId val="1210888063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0"/>
        <c:majorTickMark val="none"/>
        <c:minorTickMark val="none"/>
        <c:tickLblPos val="nextTo"/>
        <c:crossAx val="1322585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Hoja2!$C$1</c:f>
              <c:strCache>
                <c:ptCount val="1"/>
                <c:pt idx="0">
                  <c:v>PIB observado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85-CA41-A599-BBC6770F0B9D}"/>
                </c:ext>
              </c:extLst>
            </c:dLbl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Hoja2!$A$13:$A$18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2020p</c:v>
                </c:pt>
                <c:pt idx="4">
                  <c:v>2021p</c:v>
                </c:pt>
                <c:pt idx="5">
                  <c:v>2022pr</c:v>
                </c:pt>
              </c:strCache>
            </c:strRef>
          </c:cat>
          <c:val>
            <c:numRef>
              <c:f>Hoja2!$C$13:$C$18</c:f>
              <c:numCache>
                <c:formatCode>#,##0</c:formatCode>
                <c:ptCount val="6"/>
                <c:pt idx="0">
                  <c:v>214483.69005150086</c:v>
                </c:pt>
                <c:pt idx="1">
                  <c:v>221651.9881544846</c:v>
                </c:pt>
                <c:pt idx="2">
                  <c:v>229313.76178465516</c:v>
                </c:pt>
                <c:pt idx="3">
                  <c:v>214020.99991719922</c:v>
                </c:pt>
                <c:pt idx="4">
                  <c:v>238098.55873634698</c:v>
                </c:pt>
                <c:pt idx="5">
                  <c:v>261740.5114137436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85-CA41-A599-BBC6770F0B9D}"/>
            </c:ext>
          </c:extLst>
        </c:ser>
        <c:ser>
          <c:idx val="1"/>
          <c:order val="1"/>
          <c:tx>
            <c:strRef>
              <c:f>Hoja2!$E$1</c:f>
              <c:strCache>
                <c:ptCount val="1"/>
                <c:pt idx="0">
                  <c:v>PIB sin pandemia (proyectado 3,6%)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2633744855967079E-2"/>
                  <c:y val="8.3333333333333287E-2"/>
                </c:manualLayout>
              </c:layout>
              <c:spPr>
                <a:solidFill>
                  <a:srgbClr val="00B0F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85-CA41-A599-BBC6770F0B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Hoja2!$A$13:$A$18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2020p</c:v>
                </c:pt>
                <c:pt idx="4">
                  <c:v>2021p</c:v>
                </c:pt>
                <c:pt idx="5">
                  <c:v>2022pr</c:v>
                </c:pt>
              </c:strCache>
            </c:strRef>
          </c:cat>
          <c:val>
            <c:numRef>
              <c:f>Hoja2!$E$13:$E$18</c:f>
              <c:numCache>
                <c:formatCode>General</c:formatCode>
                <c:ptCount val="6"/>
                <c:pt idx="2" formatCode="#,##0">
                  <c:v>229313.76178465516</c:v>
                </c:pt>
                <c:pt idx="3" formatCode="#,##0">
                  <c:v>237569.05720890276</c:v>
                </c:pt>
                <c:pt idx="4" formatCode="#,##0">
                  <c:v>246121.54326842327</c:v>
                </c:pt>
                <c:pt idx="5" formatCode="#,##0">
                  <c:v>254981.9188260865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85-CA41-A599-BBC6770F0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0186512"/>
        <c:axId val="1180196496"/>
      </c:lineChart>
      <c:catAx>
        <c:axId val="118018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0196496"/>
        <c:crosses val="autoZero"/>
        <c:auto val="1"/>
        <c:lblAlgn val="ctr"/>
        <c:lblOffset val="100"/>
        <c:noMultiLvlLbl val="0"/>
      </c:catAx>
      <c:valAx>
        <c:axId val="1180196496"/>
        <c:scaling>
          <c:orientation val="minMax"/>
          <c:min val="1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Miles de millones de pesos coonstantes de 2015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018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F4C7F-6A92-1641-A56A-DD83F2AE46FA}" type="datetimeFigureOut">
              <a:rPr lang="es-ES_tradnl" smtClean="0"/>
              <a:t>25/05/2023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FA6FF-6A6C-F54B-8633-DBE7764F7D6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2826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6" name="Google Shape;6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3108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6" name="Google Shape;6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2914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6" name="Google Shape;6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6555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510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Versión editable de la gráfica en pestaña “Tabla de resumen” archivo Situación mercado laboral Bogotá</a:t>
            </a:r>
            <a:endParaRPr/>
          </a:p>
        </p:txBody>
      </p:sp>
      <p:sp>
        <p:nvSpPr>
          <p:cNvPr id="191" name="Google Shape;1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Versión editable de la gráfica en pestañas “Rec.sexo” y “Recu.jóvenes” archivo Situación mercado laboral Bogotá</a:t>
            </a:r>
            <a:endParaRPr/>
          </a:p>
        </p:txBody>
      </p:sp>
      <p:sp>
        <p:nvSpPr>
          <p:cNvPr id="200" name="Google Shape;2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Versión editable de la gráfica en pestaña “Informalidad” archivo Situación mercado laboral Bogotá</a:t>
            </a:r>
            <a:endParaRPr/>
          </a:p>
        </p:txBody>
      </p:sp>
      <p:sp>
        <p:nvSpPr>
          <p:cNvPr id="209" name="Google Shape;2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9903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Versión editable de la gráfica en pestaña “Informalidad” archivo Situación mercado laboral Bogotá</a:t>
            </a:r>
            <a:endParaRPr/>
          </a:p>
        </p:txBody>
      </p:sp>
      <p:sp>
        <p:nvSpPr>
          <p:cNvPr id="209" name="Google Shape;2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8651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6" name="Google Shape;6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00600" y="1354931"/>
            <a:ext cx="68707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00600" y="3834606"/>
            <a:ext cx="68707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DCBC-78CA-4EE8-A389-A7FFB7A51157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B568-78F0-4F8E-BFF8-7999D8D98C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470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698" y="1576388"/>
            <a:ext cx="797560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695698" y="4456113"/>
            <a:ext cx="797560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64388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5437" y="926080"/>
            <a:ext cx="11145863" cy="109975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50364" y="2120822"/>
            <a:ext cx="5466924" cy="6835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50364" y="2899367"/>
            <a:ext cx="5466924" cy="305693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52526" y="2120822"/>
            <a:ext cx="5493847" cy="6835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52526" y="2899367"/>
            <a:ext cx="5493847" cy="3056932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1A29-F7E5-493C-B06D-74109D22B967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CF02-9C64-40C6-939C-C7B4C1383E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31459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1A29-F7E5-493C-B06D-74109D22B967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CF02-9C64-40C6-939C-C7B4C1383E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40591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1A29-F7E5-493C-B06D-74109D22B967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CF02-9C64-40C6-939C-C7B4C1383E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29340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1218" y="921829"/>
            <a:ext cx="4167919" cy="14967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29163" y="1377528"/>
            <a:ext cx="6542137" cy="45586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61218" y="2520950"/>
            <a:ext cx="4167919" cy="34152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1A29-F7E5-493C-B06D-74109D22B967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CF02-9C64-40C6-939C-C7B4C1383E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56335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1218" y="921827"/>
            <a:ext cx="4167919" cy="149678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29163" y="1377528"/>
            <a:ext cx="6542137" cy="45586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61218" y="2520949"/>
            <a:ext cx="4167919" cy="34152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1A29-F7E5-493C-B06D-74109D22B967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CF02-9C64-40C6-939C-C7B4C1383E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86646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1A29-F7E5-493C-B06D-74109D22B967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CF02-9C64-40C6-939C-C7B4C1383E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20062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45429" y="901699"/>
            <a:ext cx="2786466" cy="5054601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25437" y="901699"/>
            <a:ext cx="8197863" cy="5054601"/>
          </a:xfrm>
        </p:spPr>
        <p:txBody>
          <a:bodyPr vert="eaVert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1A29-F7E5-493C-B06D-74109D22B967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CF02-9C64-40C6-939C-C7B4C1383E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22537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0700" y="901700"/>
            <a:ext cx="11145863" cy="21289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0700" y="3381375"/>
            <a:ext cx="11145863" cy="14763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89140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56625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068" y="942975"/>
            <a:ext cx="1114586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23068" y="3822701"/>
            <a:ext cx="11145863" cy="10350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645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695698" y="1825625"/>
            <a:ext cx="3930006" cy="41306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741292" y="1825625"/>
            <a:ext cx="3930006" cy="41306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27829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33907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09219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23068" y="942975"/>
            <a:ext cx="11145863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Gracias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23068" y="3822701"/>
            <a:ext cx="11145863" cy="10350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53554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7"/>
          <p:cNvSpPr txBox="1">
            <a:spLocks noGrp="1"/>
          </p:cNvSpPr>
          <p:nvPr>
            <p:ph type="ctrTitle"/>
          </p:nvPr>
        </p:nvSpPr>
        <p:spPr>
          <a:xfrm>
            <a:off x="4800601" y="1354931"/>
            <a:ext cx="68707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ubTitle" idx="1"/>
          </p:nvPr>
        </p:nvSpPr>
        <p:spPr>
          <a:xfrm>
            <a:off x="4800601" y="3834605"/>
            <a:ext cx="68707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dt" idx="10"/>
          </p:nvPr>
        </p:nvSpPr>
        <p:spPr>
          <a:xfrm>
            <a:off x="4800601" y="6356351"/>
            <a:ext cx="1364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ftr" idx="11"/>
          </p:nvPr>
        </p:nvSpPr>
        <p:spPr>
          <a:xfrm>
            <a:off x="6393071" y="6356351"/>
            <a:ext cx="2047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ldNum" idx="12"/>
          </p:nvPr>
        </p:nvSpPr>
        <p:spPr>
          <a:xfrm>
            <a:off x="8668026" y="6356351"/>
            <a:ext cx="1364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60474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1"/>
          <p:cNvSpPr txBox="1">
            <a:spLocks noGrp="1"/>
          </p:cNvSpPr>
          <p:nvPr>
            <p:ph type="title"/>
          </p:nvPr>
        </p:nvSpPr>
        <p:spPr>
          <a:xfrm>
            <a:off x="4800601" y="1301752"/>
            <a:ext cx="6870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1"/>
          <p:cNvSpPr txBox="1">
            <a:spLocks noGrp="1"/>
          </p:cNvSpPr>
          <p:nvPr>
            <p:ph type="body" idx="1"/>
          </p:nvPr>
        </p:nvSpPr>
        <p:spPr>
          <a:xfrm>
            <a:off x="4800601" y="4181476"/>
            <a:ext cx="6870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800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dt" idx="10"/>
          </p:nvPr>
        </p:nvSpPr>
        <p:spPr>
          <a:xfrm>
            <a:off x="4800601" y="6356351"/>
            <a:ext cx="1364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1"/>
          <p:cNvSpPr txBox="1">
            <a:spLocks noGrp="1"/>
          </p:cNvSpPr>
          <p:nvPr>
            <p:ph type="ftr" idx="11"/>
          </p:nvPr>
        </p:nvSpPr>
        <p:spPr>
          <a:xfrm>
            <a:off x="6393071" y="6356351"/>
            <a:ext cx="2047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1"/>
          <p:cNvSpPr txBox="1">
            <a:spLocks noGrp="1"/>
          </p:cNvSpPr>
          <p:nvPr>
            <p:ph type="sldNum" idx="12"/>
          </p:nvPr>
        </p:nvSpPr>
        <p:spPr>
          <a:xfrm>
            <a:off x="8668026" y="6356351"/>
            <a:ext cx="1364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77424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2"/>
          <p:cNvSpPr txBox="1">
            <a:spLocks noGrp="1"/>
          </p:cNvSpPr>
          <p:nvPr>
            <p:ph type="title"/>
          </p:nvPr>
        </p:nvSpPr>
        <p:spPr>
          <a:xfrm>
            <a:off x="4800601" y="923842"/>
            <a:ext cx="6870700" cy="115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dt" idx="10"/>
          </p:nvPr>
        </p:nvSpPr>
        <p:spPr>
          <a:xfrm>
            <a:off x="4800601" y="6356351"/>
            <a:ext cx="1364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ftr" idx="11"/>
          </p:nvPr>
        </p:nvSpPr>
        <p:spPr>
          <a:xfrm>
            <a:off x="6393071" y="6356351"/>
            <a:ext cx="2047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sldNum" idx="12"/>
          </p:nvPr>
        </p:nvSpPr>
        <p:spPr>
          <a:xfrm>
            <a:off x="8668026" y="6356351"/>
            <a:ext cx="1364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48413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3"/>
          <p:cNvSpPr txBox="1">
            <a:spLocks noGrp="1"/>
          </p:cNvSpPr>
          <p:nvPr>
            <p:ph type="dt" idx="10"/>
          </p:nvPr>
        </p:nvSpPr>
        <p:spPr>
          <a:xfrm>
            <a:off x="4800601" y="6356351"/>
            <a:ext cx="1364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ftr" idx="11"/>
          </p:nvPr>
        </p:nvSpPr>
        <p:spPr>
          <a:xfrm>
            <a:off x="6393071" y="6356351"/>
            <a:ext cx="2047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sldNum" idx="12"/>
          </p:nvPr>
        </p:nvSpPr>
        <p:spPr>
          <a:xfrm>
            <a:off x="8668026" y="6356351"/>
            <a:ext cx="1364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5139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4"/>
          <p:cNvSpPr txBox="1">
            <a:spLocks noGrp="1"/>
          </p:cNvSpPr>
          <p:nvPr>
            <p:ph type="title"/>
          </p:nvPr>
        </p:nvSpPr>
        <p:spPr>
          <a:xfrm>
            <a:off x="4800601" y="923842"/>
            <a:ext cx="6870700" cy="115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body" idx="1"/>
          </p:nvPr>
        </p:nvSpPr>
        <p:spPr>
          <a:xfrm rot="5400000">
            <a:off x="6343755" y="628373"/>
            <a:ext cx="3784392" cy="68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dt" idx="10"/>
          </p:nvPr>
        </p:nvSpPr>
        <p:spPr>
          <a:xfrm>
            <a:off x="4800601" y="6356351"/>
            <a:ext cx="1364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ftr" idx="11"/>
          </p:nvPr>
        </p:nvSpPr>
        <p:spPr>
          <a:xfrm>
            <a:off x="6393071" y="6356351"/>
            <a:ext cx="2047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sldNum" idx="12"/>
          </p:nvPr>
        </p:nvSpPr>
        <p:spPr>
          <a:xfrm>
            <a:off x="8668026" y="6356351"/>
            <a:ext cx="1364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08065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5"/>
          <p:cNvSpPr txBox="1">
            <a:spLocks noGrp="1"/>
          </p:cNvSpPr>
          <p:nvPr>
            <p:ph type="title"/>
          </p:nvPr>
        </p:nvSpPr>
        <p:spPr>
          <a:xfrm rot="5400000">
            <a:off x="8285164" y="2570164"/>
            <a:ext cx="5054601" cy="171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body" idx="1"/>
          </p:nvPr>
        </p:nvSpPr>
        <p:spPr>
          <a:xfrm rot="5400000">
            <a:off x="4800025" y="902276"/>
            <a:ext cx="5054601" cy="505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dt" idx="10"/>
          </p:nvPr>
        </p:nvSpPr>
        <p:spPr>
          <a:xfrm>
            <a:off x="4800601" y="6356351"/>
            <a:ext cx="1364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ftr" idx="11"/>
          </p:nvPr>
        </p:nvSpPr>
        <p:spPr>
          <a:xfrm>
            <a:off x="6393071" y="6356351"/>
            <a:ext cx="2047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5"/>
          <p:cNvSpPr txBox="1">
            <a:spLocks noGrp="1"/>
          </p:cNvSpPr>
          <p:nvPr>
            <p:ph type="sldNum" idx="12"/>
          </p:nvPr>
        </p:nvSpPr>
        <p:spPr>
          <a:xfrm>
            <a:off x="8668026" y="6356351"/>
            <a:ext cx="1364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41711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 txBox="1">
            <a:spLocks noGrp="1"/>
          </p:cNvSpPr>
          <p:nvPr>
            <p:ph type="title"/>
          </p:nvPr>
        </p:nvSpPr>
        <p:spPr>
          <a:xfrm>
            <a:off x="525438" y="1239045"/>
            <a:ext cx="11145863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body" idx="1"/>
          </p:nvPr>
        </p:nvSpPr>
        <p:spPr>
          <a:xfrm>
            <a:off x="525438" y="4118769"/>
            <a:ext cx="1114586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800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dt" idx="10"/>
          </p:nvPr>
        </p:nvSpPr>
        <p:spPr>
          <a:xfrm>
            <a:off x="2418771" y="6356351"/>
            <a:ext cx="1841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ftr" idx="11"/>
          </p:nvPr>
        </p:nvSpPr>
        <p:spPr>
          <a:xfrm>
            <a:off x="4553003" y="6356351"/>
            <a:ext cx="27618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sldNum" idx="12"/>
          </p:nvPr>
        </p:nvSpPr>
        <p:spPr>
          <a:xfrm>
            <a:off x="7607847" y="6356351"/>
            <a:ext cx="1841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7718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698" y="901700"/>
            <a:ext cx="7975602" cy="11185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695698" y="2086076"/>
            <a:ext cx="3911945" cy="6952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695698" y="2847146"/>
            <a:ext cx="3911945" cy="310915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7740088" y="2086076"/>
            <a:ext cx="3931212" cy="6952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7740088" y="2847146"/>
            <a:ext cx="3931212" cy="310915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26774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 txBox="1">
            <a:spLocks noGrp="1"/>
          </p:cNvSpPr>
          <p:nvPr>
            <p:ph type="title"/>
          </p:nvPr>
        </p:nvSpPr>
        <p:spPr>
          <a:xfrm>
            <a:off x="520702" y="901701"/>
            <a:ext cx="11145863" cy="115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520702" y="2164990"/>
            <a:ext cx="11145863" cy="3795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2418771" y="6356351"/>
            <a:ext cx="1841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553003" y="6356351"/>
            <a:ext cx="27618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7607847" y="6356351"/>
            <a:ext cx="1841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83995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ctrTitle"/>
          </p:nvPr>
        </p:nvSpPr>
        <p:spPr>
          <a:xfrm>
            <a:off x="520701" y="1361281"/>
            <a:ext cx="1114586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subTitle" idx="1"/>
          </p:nvPr>
        </p:nvSpPr>
        <p:spPr>
          <a:xfrm>
            <a:off x="520701" y="3840956"/>
            <a:ext cx="11145863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2418771" y="6356351"/>
            <a:ext cx="1841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553003" y="6356351"/>
            <a:ext cx="27618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7607847" y="6356351"/>
            <a:ext cx="1841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67877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>
            <a:off x="520702" y="901701"/>
            <a:ext cx="11145863" cy="115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>
            <a:off x="530177" y="2209801"/>
            <a:ext cx="5489625" cy="37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body" idx="2"/>
          </p:nvPr>
        </p:nvSpPr>
        <p:spPr>
          <a:xfrm>
            <a:off x="6172200" y="2209801"/>
            <a:ext cx="5494363" cy="37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dt" idx="10"/>
          </p:nvPr>
        </p:nvSpPr>
        <p:spPr>
          <a:xfrm>
            <a:off x="2418771" y="6356351"/>
            <a:ext cx="1841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ftr" idx="11"/>
          </p:nvPr>
        </p:nvSpPr>
        <p:spPr>
          <a:xfrm>
            <a:off x="4553003" y="6356351"/>
            <a:ext cx="27618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sldNum" idx="12"/>
          </p:nvPr>
        </p:nvSpPr>
        <p:spPr>
          <a:xfrm>
            <a:off x="7607847" y="6356351"/>
            <a:ext cx="1841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7440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3"/>
          <p:cNvSpPr txBox="1">
            <a:spLocks noGrp="1"/>
          </p:cNvSpPr>
          <p:nvPr>
            <p:ph type="title"/>
          </p:nvPr>
        </p:nvSpPr>
        <p:spPr>
          <a:xfrm>
            <a:off x="525438" y="926082"/>
            <a:ext cx="11145863" cy="109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body" idx="1"/>
          </p:nvPr>
        </p:nvSpPr>
        <p:spPr>
          <a:xfrm>
            <a:off x="550365" y="2120821"/>
            <a:ext cx="5466924" cy="68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 b="1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body" idx="2"/>
          </p:nvPr>
        </p:nvSpPr>
        <p:spPr>
          <a:xfrm>
            <a:off x="550365" y="2899367"/>
            <a:ext cx="5466924" cy="305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body" idx="3"/>
          </p:nvPr>
        </p:nvSpPr>
        <p:spPr>
          <a:xfrm>
            <a:off x="6152527" y="2120821"/>
            <a:ext cx="5493847" cy="68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 b="1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body" idx="4"/>
          </p:nvPr>
        </p:nvSpPr>
        <p:spPr>
          <a:xfrm>
            <a:off x="6152527" y="2899367"/>
            <a:ext cx="5493847" cy="305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dt" idx="10"/>
          </p:nvPr>
        </p:nvSpPr>
        <p:spPr>
          <a:xfrm>
            <a:off x="2418771" y="6356351"/>
            <a:ext cx="1841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ftr" idx="11"/>
          </p:nvPr>
        </p:nvSpPr>
        <p:spPr>
          <a:xfrm>
            <a:off x="4553003" y="6356351"/>
            <a:ext cx="27618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sldNum" idx="12"/>
          </p:nvPr>
        </p:nvSpPr>
        <p:spPr>
          <a:xfrm>
            <a:off x="7607847" y="6356351"/>
            <a:ext cx="1841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0484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4"/>
          <p:cNvSpPr txBox="1">
            <a:spLocks noGrp="1"/>
          </p:cNvSpPr>
          <p:nvPr>
            <p:ph type="title"/>
          </p:nvPr>
        </p:nvSpPr>
        <p:spPr>
          <a:xfrm>
            <a:off x="520702" y="901701"/>
            <a:ext cx="11145863" cy="115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dt" idx="10"/>
          </p:nvPr>
        </p:nvSpPr>
        <p:spPr>
          <a:xfrm>
            <a:off x="2418771" y="6356351"/>
            <a:ext cx="1841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ftr" idx="11"/>
          </p:nvPr>
        </p:nvSpPr>
        <p:spPr>
          <a:xfrm>
            <a:off x="4553003" y="6356351"/>
            <a:ext cx="27618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sldNum" idx="12"/>
          </p:nvPr>
        </p:nvSpPr>
        <p:spPr>
          <a:xfrm>
            <a:off x="7607847" y="6356351"/>
            <a:ext cx="1841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54037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6"/>
          <p:cNvSpPr txBox="1">
            <a:spLocks noGrp="1"/>
          </p:cNvSpPr>
          <p:nvPr>
            <p:ph type="title"/>
          </p:nvPr>
        </p:nvSpPr>
        <p:spPr>
          <a:xfrm>
            <a:off x="561219" y="921830"/>
            <a:ext cx="4167919" cy="149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6"/>
          <p:cNvSpPr txBox="1">
            <a:spLocks noGrp="1"/>
          </p:cNvSpPr>
          <p:nvPr>
            <p:ph type="body" idx="1"/>
          </p:nvPr>
        </p:nvSpPr>
        <p:spPr>
          <a:xfrm>
            <a:off x="5129165" y="1377529"/>
            <a:ext cx="6542137" cy="4558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6" name="Google Shape;106;p36"/>
          <p:cNvSpPr txBox="1">
            <a:spLocks noGrp="1"/>
          </p:cNvSpPr>
          <p:nvPr>
            <p:ph type="body" idx="2"/>
          </p:nvPr>
        </p:nvSpPr>
        <p:spPr>
          <a:xfrm>
            <a:off x="561219" y="2520951"/>
            <a:ext cx="4167919" cy="341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400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36"/>
          <p:cNvSpPr txBox="1">
            <a:spLocks noGrp="1"/>
          </p:cNvSpPr>
          <p:nvPr>
            <p:ph type="dt" idx="10"/>
          </p:nvPr>
        </p:nvSpPr>
        <p:spPr>
          <a:xfrm>
            <a:off x="2418771" y="6356351"/>
            <a:ext cx="1841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ftr" idx="11"/>
          </p:nvPr>
        </p:nvSpPr>
        <p:spPr>
          <a:xfrm>
            <a:off x="4553003" y="6356351"/>
            <a:ext cx="27618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sldNum" idx="12"/>
          </p:nvPr>
        </p:nvSpPr>
        <p:spPr>
          <a:xfrm>
            <a:off x="7607847" y="6356351"/>
            <a:ext cx="1841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34809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>
  <p:cSld name="Imagen con título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7"/>
          <p:cNvSpPr txBox="1">
            <a:spLocks noGrp="1"/>
          </p:cNvSpPr>
          <p:nvPr>
            <p:ph type="title"/>
          </p:nvPr>
        </p:nvSpPr>
        <p:spPr>
          <a:xfrm>
            <a:off x="561219" y="921828"/>
            <a:ext cx="4167919" cy="149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7"/>
          <p:cNvSpPr>
            <a:spLocks noGrp="1"/>
          </p:cNvSpPr>
          <p:nvPr>
            <p:ph type="pic" idx="2"/>
          </p:nvPr>
        </p:nvSpPr>
        <p:spPr>
          <a:xfrm>
            <a:off x="5129165" y="1377528"/>
            <a:ext cx="6542137" cy="4558643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37"/>
          <p:cNvSpPr txBox="1">
            <a:spLocks noGrp="1"/>
          </p:cNvSpPr>
          <p:nvPr>
            <p:ph type="body" idx="1"/>
          </p:nvPr>
        </p:nvSpPr>
        <p:spPr>
          <a:xfrm>
            <a:off x="561219" y="2520950"/>
            <a:ext cx="4167919" cy="341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400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dt" idx="10"/>
          </p:nvPr>
        </p:nvSpPr>
        <p:spPr>
          <a:xfrm>
            <a:off x="2418771" y="6356351"/>
            <a:ext cx="1841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ftr" idx="11"/>
          </p:nvPr>
        </p:nvSpPr>
        <p:spPr>
          <a:xfrm>
            <a:off x="4553003" y="6356351"/>
            <a:ext cx="27618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7"/>
          <p:cNvSpPr txBox="1">
            <a:spLocks noGrp="1"/>
          </p:cNvSpPr>
          <p:nvPr>
            <p:ph type="sldNum" idx="12"/>
          </p:nvPr>
        </p:nvSpPr>
        <p:spPr>
          <a:xfrm>
            <a:off x="7607847" y="6356351"/>
            <a:ext cx="1841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28448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8"/>
          <p:cNvSpPr txBox="1">
            <a:spLocks noGrp="1"/>
          </p:cNvSpPr>
          <p:nvPr>
            <p:ph type="title"/>
          </p:nvPr>
        </p:nvSpPr>
        <p:spPr>
          <a:xfrm>
            <a:off x="520702" y="901701"/>
            <a:ext cx="11145863" cy="115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body" idx="1"/>
          </p:nvPr>
        </p:nvSpPr>
        <p:spPr>
          <a:xfrm rot="5400000">
            <a:off x="4195994" y="-1510302"/>
            <a:ext cx="3795279" cy="1114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dt" idx="10"/>
          </p:nvPr>
        </p:nvSpPr>
        <p:spPr>
          <a:xfrm>
            <a:off x="2418771" y="6356351"/>
            <a:ext cx="1841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ftr" idx="11"/>
          </p:nvPr>
        </p:nvSpPr>
        <p:spPr>
          <a:xfrm>
            <a:off x="4553003" y="6356351"/>
            <a:ext cx="27618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8"/>
          <p:cNvSpPr txBox="1">
            <a:spLocks noGrp="1"/>
          </p:cNvSpPr>
          <p:nvPr>
            <p:ph type="sldNum" idx="12"/>
          </p:nvPr>
        </p:nvSpPr>
        <p:spPr>
          <a:xfrm>
            <a:off x="7607847" y="6356351"/>
            <a:ext cx="1841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860928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9"/>
          <p:cNvSpPr txBox="1">
            <a:spLocks noGrp="1"/>
          </p:cNvSpPr>
          <p:nvPr>
            <p:ph type="title"/>
          </p:nvPr>
        </p:nvSpPr>
        <p:spPr>
          <a:xfrm rot="5400000">
            <a:off x="7711364" y="2035768"/>
            <a:ext cx="5054601" cy="278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9"/>
          <p:cNvSpPr txBox="1">
            <a:spLocks noGrp="1"/>
          </p:cNvSpPr>
          <p:nvPr>
            <p:ph type="body" idx="1"/>
          </p:nvPr>
        </p:nvSpPr>
        <p:spPr>
          <a:xfrm rot="5400000">
            <a:off x="2097069" y="-669930"/>
            <a:ext cx="5054601" cy="819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9"/>
          <p:cNvSpPr txBox="1">
            <a:spLocks noGrp="1"/>
          </p:cNvSpPr>
          <p:nvPr>
            <p:ph type="dt" idx="10"/>
          </p:nvPr>
        </p:nvSpPr>
        <p:spPr>
          <a:xfrm>
            <a:off x="2418771" y="6356351"/>
            <a:ext cx="1841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9"/>
          <p:cNvSpPr txBox="1">
            <a:spLocks noGrp="1"/>
          </p:cNvSpPr>
          <p:nvPr>
            <p:ph type="ftr" idx="11"/>
          </p:nvPr>
        </p:nvSpPr>
        <p:spPr>
          <a:xfrm>
            <a:off x="4553003" y="6356351"/>
            <a:ext cx="27618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9"/>
          <p:cNvSpPr txBox="1">
            <a:spLocks noGrp="1"/>
          </p:cNvSpPr>
          <p:nvPr>
            <p:ph type="sldNum" idx="12"/>
          </p:nvPr>
        </p:nvSpPr>
        <p:spPr>
          <a:xfrm>
            <a:off x="7607847" y="6356351"/>
            <a:ext cx="1841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01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236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1411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698" y="901700"/>
            <a:ext cx="2982423" cy="14887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15150" y="1588848"/>
            <a:ext cx="4756150" cy="43588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695698" y="2476500"/>
            <a:ext cx="2982423" cy="34539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2421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698" y="901700"/>
            <a:ext cx="2982423" cy="14887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915150" y="1588847"/>
            <a:ext cx="4756150" cy="43588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695698" y="2476500"/>
            <a:ext cx="2982423" cy="3471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4362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3121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77399" y="901699"/>
            <a:ext cx="1993901" cy="5054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695698" y="901699"/>
            <a:ext cx="5866114" cy="5054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2347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95698" y="1250950"/>
            <a:ext cx="7975602" cy="26082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95698" y="3951288"/>
            <a:ext cx="797560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045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DCBC-78CA-4EE8-A389-A7FFB7A51157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B568-78F0-4F8E-BFF8-7999D8D98C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2510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2648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698" y="1576388"/>
            <a:ext cx="797560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695698" y="4456113"/>
            <a:ext cx="797560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371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695698" y="1825625"/>
            <a:ext cx="3930006" cy="41306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741292" y="1825625"/>
            <a:ext cx="3930006" cy="41306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256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698" y="901700"/>
            <a:ext cx="7975602" cy="11185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695698" y="2086076"/>
            <a:ext cx="3911945" cy="6952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695698" y="2847146"/>
            <a:ext cx="3911945" cy="310915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7740088" y="2086076"/>
            <a:ext cx="3931212" cy="6952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7740088" y="2847146"/>
            <a:ext cx="3931212" cy="310915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2350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6796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2521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698" y="901700"/>
            <a:ext cx="2982423" cy="14887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15150" y="1588848"/>
            <a:ext cx="4756150" cy="43588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695698" y="2476500"/>
            <a:ext cx="2982423" cy="34539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1783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698" y="901700"/>
            <a:ext cx="2982423" cy="14887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915150" y="1588847"/>
            <a:ext cx="4756150" cy="43588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695698" y="2476500"/>
            <a:ext cx="2982423" cy="3471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2657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2434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77399" y="901699"/>
            <a:ext cx="1993901" cy="5054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695698" y="901699"/>
            <a:ext cx="5866114" cy="5054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771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0600" y="1301750"/>
            <a:ext cx="6870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800600" y="4181475"/>
            <a:ext cx="6870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DCBC-78CA-4EE8-A389-A7FFB7A51157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B568-78F0-4F8E-BFF8-7999D8D98C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4604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95698" y="1250950"/>
            <a:ext cx="7975602" cy="26082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95698" y="3951288"/>
            <a:ext cx="797560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4164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5872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698" y="1576388"/>
            <a:ext cx="797560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695698" y="4456113"/>
            <a:ext cx="797560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1530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695698" y="1825625"/>
            <a:ext cx="3930006" cy="41306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741292" y="1825625"/>
            <a:ext cx="3930006" cy="41306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0262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698" y="901700"/>
            <a:ext cx="7975602" cy="11185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695698" y="2086076"/>
            <a:ext cx="3911945" cy="6952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695698" y="2847146"/>
            <a:ext cx="3911945" cy="310915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7740088" y="2086076"/>
            <a:ext cx="3931212" cy="6952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7740088" y="2847146"/>
            <a:ext cx="3931212" cy="310915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9306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5172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0412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698" y="901700"/>
            <a:ext cx="2982423" cy="14887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15150" y="1588848"/>
            <a:ext cx="4756150" cy="43588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695698" y="2476500"/>
            <a:ext cx="2982423" cy="34539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1062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698" y="901700"/>
            <a:ext cx="2982423" cy="14887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915150" y="1588847"/>
            <a:ext cx="4756150" cy="43588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695698" y="2476500"/>
            <a:ext cx="2982423" cy="3471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3314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222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DCBC-78CA-4EE8-A389-A7FFB7A51157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B568-78F0-4F8E-BFF8-7999D8D98C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96023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77399" y="901699"/>
            <a:ext cx="1993901" cy="5054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695698" y="901699"/>
            <a:ext cx="5866114" cy="5054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583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95698" y="1250950"/>
            <a:ext cx="7975602" cy="26082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95698" y="3951288"/>
            <a:ext cx="797560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8170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5799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698" y="1576388"/>
            <a:ext cx="797560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695698" y="4456113"/>
            <a:ext cx="797560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5714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695698" y="1825625"/>
            <a:ext cx="3930006" cy="41306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741292" y="1825625"/>
            <a:ext cx="3930006" cy="41306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3373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698" y="901700"/>
            <a:ext cx="7975602" cy="11185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695698" y="2086076"/>
            <a:ext cx="3911945" cy="6952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695698" y="2847146"/>
            <a:ext cx="3911945" cy="310915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7740088" y="2086076"/>
            <a:ext cx="3931212" cy="6952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7740088" y="2847146"/>
            <a:ext cx="3931212" cy="310915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60006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5740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7377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698" y="901700"/>
            <a:ext cx="2982423" cy="14887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15150" y="1588848"/>
            <a:ext cx="4756150" cy="43588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695698" y="2476500"/>
            <a:ext cx="2982423" cy="34539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2294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698" y="901700"/>
            <a:ext cx="2982423" cy="14887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915150" y="1588847"/>
            <a:ext cx="4756150" cy="43588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695698" y="2476500"/>
            <a:ext cx="2982423" cy="3471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293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DCBC-78CA-4EE8-A389-A7FFB7A51157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B568-78F0-4F8E-BFF8-7999D8D98C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78413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40037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77399" y="901699"/>
            <a:ext cx="1993901" cy="5054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695698" y="901699"/>
            <a:ext cx="5866114" cy="5054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78916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95698" y="1250950"/>
            <a:ext cx="7975602" cy="26082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95698" y="3951288"/>
            <a:ext cx="797560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48124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61762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698" y="1576388"/>
            <a:ext cx="797560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695698" y="4456113"/>
            <a:ext cx="797560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05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695698" y="1825625"/>
            <a:ext cx="3930006" cy="41306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741292" y="1825625"/>
            <a:ext cx="3930006" cy="41306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90319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698" y="901700"/>
            <a:ext cx="7975602" cy="11185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695698" y="2086076"/>
            <a:ext cx="3911945" cy="6952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695698" y="2847146"/>
            <a:ext cx="3911945" cy="310915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7740088" y="2086076"/>
            <a:ext cx="3931212" cy="6952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7740088" y="2847146"/>
            <a:ext cx="3931212" cy="310915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07182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09267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47398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698" y="901700"/>
            <a:ext cx="2982423" cy="14887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15150" y="1588848"/>
            <a:ext cx="4756150" cy="43588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695698" y="2476500"/>
            <a:ext cx="2982423" cy="34539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8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DCBC-78CA-4EE8-A389-A7FFB7A51157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B568-78F0-4F8E-BFF8-7999D8D98C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2574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698" y="901700"/>
            <a:ext cx="2982423" cy="14887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915150" y="1588847"/>
            <a:ext cx="4756150" cy="43588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695698" y="2476500"/>
            <a:ext cx="2982423" cy="3471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5768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11487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77399" y="901699"/>
            <a:ext cx="1993901" cy="5054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695698" y="901699"/>
            <a:ext cx="5866114" cy="5054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49604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95698" y="1250950"/>
            <a:ext cx="7975602" cy="26082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95698" y="3951288"/>
            <a:ext cx="797560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45428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90551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698" y="1576388"/>
            <a:ext cx="797560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695698" y="4456113"/>
            <a:ext cx="797560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72747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695698" y="1825625"/>
            <a:ext cx="3930006" cy="41306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741292" y="1825625"/>
            <a:ext cx="3930006" cy="41306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4298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698" y="901700"/>
            <a:ext cx="7975602" cy="11185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695698" y="2086076"/>
            <a:ext cx="3911945" cy="6952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695698" y="2847146"/>
            <a:ext cx="3911945" cy="310915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7740088" y="2086076"/>
            <a:ext cx="3931212" cy="6952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7740088" y="2847146"/>
            <a:ext cx="3931212" cy="310915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80793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69734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629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953625" y="901699"/>
            <a:ext cx="1717675" cy="5054601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800600" y="901699"/>
            <a:ext cx="5053450" cy="5054601"/>
          </a:xfrm>
        </p:spPr>
        <p:txBody>
          <a:bodyPr vert="eaVert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DCBC-78CA-4EE8-A389-A7FFB7A51157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B568-78F0-4F8E-BFF8-7999D8D98C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805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698" y="901700"/>
            <a:ext cx="2982423" cy="14887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15150" y="1588848"/>
            <a:ext cx="4756150" cy="43588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695698" y="2476500"/>
            <a:ext cx="2982423" cy="34539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70232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698" y="901700"/>
            <a:ext cx="2982423" cy="14887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915150" y="1588847"/>
            <a:ext cx="4756150" cy="43588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695698" y="2476500"/>
            <a:ext cx="2982423" cy="3471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0818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66256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77399" y="901699"/>
            <a:ext cx="1993901" cy="5054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695698" y="901699"/>
            <a:ext cx="5866114" cy="5054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2778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88872" y="1361281"/>
            <a:ext cx="998242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88872" y="3840956"/>
            <a:ext cx="998242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54529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55060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8872" y="1439863"/>
            <a:ext cx="998242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88872" y="4319588"/>
            <a:ext cx="998242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41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688871" y="2190750"/>
            <a:ext cx="4852897" cy="398621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796983" y="2190750"/>
            <a:ext cx="4852897" cy="398621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15237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8873" y="895936"/>
            <a:ext cx="9982428" cy="1063630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13768" y="2045935"/>
            <a:ext cx="4896272" cy="6611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713768" y="2793410"/>
            <a:ext cx="4896272" cy="3147922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752501" y="2045935"/>
            <a:ext cx="4920385" cy="6611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752501" y="2793410"/>
            <a:ext cx="4920385" cy="31479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27245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190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95698" y="1250950"/>
            <a:ext cx="7975602" cy="26082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95698" y="3951288"/>
            <a:ext cx="797560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09008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26593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8872" y="921829"/>
            <a:ext cx="3771696" cy="14967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51093" y="1388311"/>
            <a:ext cx="5920208" cy="45586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88872" y="2418609"/>
            <a:ext cx="3771696" cy="35175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89802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8872" y="921827"/>
            <a:ext cx="3733596" cy="149677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810895" y="1388311"/>
            <a:ext cx="5860405" cy="45586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88872" y="2418608"/>
            <a:ext cx="3733596" cy="35765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74886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78536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17601" y="901699"/>
            <a:ext cx="2553699" cy="5054601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688873" y="901699"/>
            <a:ext cx="7283678" cy="5054601"/>
          </a:xfrm>
        </p:spPr>
        <p:txBody>
          <a:bodyPr vert="eaVert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24769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0700" y="1361281"/>
            <a:ext cx="959924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0700" y="3840956"/>
            <a:ext cx="959924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02965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57847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0700" y="1439863"/>
            <a:ext cx="959924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20700" y="4319588"/>
            <a:ext cx="959924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51323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23068" y="2190750"/>
            <a:ext cx="4730060" cy="398621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392249" y="2190750"/>
            <a:ext cx="4730060" cy="398621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47886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0700" y="895936"/>
            <a:ext cx="9599241" cy="1063630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20700" y="2045935"/>
            <a:ext cx="4708323" cy="6611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20700" y="2793410"/>
            <a:ext cx="4708323" cy="3147922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390017" y="2045935"/>
            <a:ext cx="4731510" cy="6611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390017" y="2793410"/>
            <a:ext cx="4731510" cy="31479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496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87FE-9BB8-4F17-9D52-E5683ABF8E75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6049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93526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67445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716" y="921829"/>
            <a:ext cx="3589571" cy="14967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85604" y="1388311"/>
            <a:ext cx="5634337" cy="45586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6716" y="2418609"/>
            <a:ext cx="3589571" cy="35175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63723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716" y="921827"/>
            <a:ext cx="3589571" cy="149677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485604" y="1388311"/>
            <a:ext cx="5634337" cy="45586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6716" y="2418608"/>
            <a:ext cx="3589571" cy="35765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69289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12598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650571" y="901699"/>
            <a:ext cx="2399810" cy="5054601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20700" y="901699"/>
            <a:ext cx="7060312" cy="5054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99702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0699" y="1361281"/>
            <a:ext cx="1114586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0699" y="3840956"/>
            <a:ext cx="111458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1A29-F7E5-493C-B06D-74109D22B967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CF02-9C64-40C6-939C-C7B4C1383E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57358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1A29-F7E5-493C-B06D-74109D22B967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CF02-9C64-40C6-939C-C7B4C1383E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72676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5437" y="1239044"/>
            <a:ext cx="1114586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25437" y="4118769"/>
            <a:ext cx="1114586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1A29-F7E5-493C-B06D-74109D22B967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CF02-9C64-40C6-939C-C7B4C1383E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00595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30175" y="2209800"/>
            <a:ext cx="5489625" cy="37465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199" y="2209800"/>
            <a:ext cx="5494363" cy="3746500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1A29-F7E5-493C-B06D-74109D22B967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CF02-9C64-40C6-939C-C7B4C1383E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065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1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09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0.xml"/><Relationship Id="rId9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2192000" cy="6857239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800600" y="923841"/>
            <a:ext cx="6870700" cy="115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800600" y="2171527"/>
            <a:ext cx="6870700" cy="378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800600" y="6356350"/>
            <a:ext cx="1364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DCBC-78CA-4EE8-A389-A7FFB7A51157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393070" y="6356350"/>
            <a:ext cx="20474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68026" y="6356350"/>
            <a:ext cx="1364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B568-78F0-4F8E-BFF8-7999D8D98C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828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6" r:id="rId4"/>
    <p:sldLayoutId id="2147483727" r:id="rId5"/>
    <p:sldLayoutId id="2147483730" r:id="rId6"/>
    <p:sldLayoutId id="214748373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20701" y="901700"/>
            <a:ext cx="11145862" cy="1156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20701" y="2164989"/>
            <a:ext cx="11145862" cy="3795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2418770" y="6356350"/>
            <a:ext cx="1841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E1A29-F7E5-493C-B06D-74109D22B967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553002" y="6356350"/>
            <a:ext cx="27618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607846" y="6356350"/>
            <a:ext cx="1841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0CF02-9C64-40C6-939C-C7B4C1383E0A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317" y="6160292"/>
            <a:ext cx="2486014" cy="65881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9" y="6129119"/>
            <a:ext cx="2079627" cy="6661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31" y="101601"/>
            <a:ext cx="1150969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23068" y="901700"/>
            <a:ext cx="11145863" cy="818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23068" y="2171907"/>
            <a:ext cx="11145863" cy="2685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23068" y="6356350"/>
            <a:ext cx="2581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F96E8-3391-415E-8F79-59D91194A0BA}" type="datetimeFigureOut">
              <a:rPr lang="es-CO" smtClean="0"/>
              <a:t>25/05/2023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59574" y="6356350"/>
            <a:ext cx="3872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087032" y="6356350"/>
            <a:ext cx="2581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5BC88-3E53-47D3-98EC-38D952BDFA2A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31" y="101601"/>
            <a:ext cx="1150969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1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2" r:id="rId4"/>
    <p:sldLayoutId id="2147483763" r:id="rId5"/>
    <p:sldLayoutId id="21474837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382"/>
            <a:ext cx="12192000" cy="68572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6"/>
          <p:cNvSpPr txBox="1">
            <a:spLocks noGrp="1"/>
          </p:cNvSpPr>
          <p:nvPr>
            <p:ph type="title"/>
          </p:nvPr>
        </p:nvSpPr>
        <p:spPr>
          <a:xfrm>
            <a:off x="4800601" y="923842"/>
            <a:ext cx="6870700" cy="115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body" idx="1"/>
          </p:nvPr>
        </p:nvSpPr>
        <p:spPr>
          <a:xfrm>
            <a:off x="4800601" y="2171527"/>
            <a:ext cx="6870700" cy="378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dt" idx="10"/>
          </p:nvPr>
        </p:nvSpPr>
        <p:spPr>
          <a:xfrm>
            <a:off x="4800601" y="6356351"/>
            <a:ext cx="1364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ftr" idx="11"/>
          </p:nvPr>
        </p:nvSpPr>
        <p:spPr>
          <a:xfrm>
            <a:off x="6393071" y="6356351"/>
            <a:ext cx="2047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sldNum" idx="12"/>
          </p:nvPr>
        </p:nvSpPr>
        <p:spPr>
          <a:xfrm>
            <a:off x="8668026" y="6356351"/>
            <a:ext cx="1364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3650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8" r:id="rId1"/>
    <p:sldLayoutId id="2147483780" r:id="rId2"/>
    <p:sldLayoutId id="2147483781" r:id="rId3"/>
    <p:sldLayoutId id="2147483782" r:id="rId4"/>
    <p:sldLayoutId id="2147483783" r:id="rId5"/>
    <p:sldLayoutId id="214748378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 txBox="1">
            <a:spLocks noGrp="1"/>
          </p:cNvSpPr>
          <p:nvPr>
            <p:ph type="title"/>
          </p:nvPr>
        </p:nvSpPr>
        <p:spPr>
          <a:xfrm>
            <a:off x="520702" y="901701"/>
            <a:ext cx="11145863" cy="115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1"/>
          </p:nvPr>
        </p:nvSpPr>
        <p:spPr>
          <a:xfrm>
            <a:off x="520702" y="2164990"/>
            <a:ext cx="11145863" cy="3795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dt" idx="10"/>
          </p:nvPr>
        </p:nvSpPr>
        <p:spPr>
          <a:xfrm>
            <a:off x="2418771" y="6356351"/>
            <a:ext cx="1841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ftr" idx="11"/>
          </p:nvPr>
        </p:nvSpPr>
        <p:spPr>
          <a:xfrm>
            <a:off x="4553003" y="6356351"/>
            <a:ext cx="27618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sldNum" idx="12"/>
          </p:nvPr>
        </p:nvSpPr>
        <p:spPr>
          <a:xfrm>
            <a:off x="7607847" y="6356351"/>
            <a:ext cx="1841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57" name="Google Shape;57;p2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89318" y="6160293"/>
            <a:ext cx="2486015" cy="65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05380" y="6129119"/>
            <a:ext cx="2079627" cy="66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39433" y="101602"/>
            <a:ext cx="1150969" cy="69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2194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3" r:id="rId7"/>
    <p:sldLayoutId id="2147483794" r:id="rId8"/>
    <p:sldLayoutId id="2147483795" r:id="rId9"/>
    <p:sldLayoutId id="214748379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695700" y="923925"/>
            <a:ext cx="7975600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695699" y="1825625"/>
            <a:ext cx="7973231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695698" y="6356350"/>
            <a:ext cx="1484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187FE-9BB8-4F17-9D52-E5683ABF8E75}" type="datetimeFigureOut">
              <a:rPr lang="es-CO" smtClean="0"/>
              <a:t>25/05/2023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427316" y="6356350"/>
            <a:ext cx="2226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901055" y="6356350"/>
            <a:ext cx="1484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326" y="6160292"/>
            <a:ext cx="2486014" cy="6588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31" y="101601"/>
            <a:ext cx="1150969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2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695700" y="923925"/>
            <a:ext cx="7975600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695699" y="1825625"/>
            <a:ext cx="7973231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695698" y="6356350"/>
            <a:ext cx="1484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187FE-9BB8-4F17-9D52-E5683ABF8E75}" type="datetimeFigureOut">
              <a:rPr lang="es-CO" smtClean="0"/>
              <a:t>25/05/2023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427316" y="6356350"/>
            <a:ext cx="2226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901055" y="6356350"/>
            <a:ext cx="1484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326" y="6160292"/>
            <a:ext cx="2486014" cy="6588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31" y="101601"/>
            <a:ext cx="1150969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9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695700" y="923925"/>
            <a:ext cx="7975600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695699" y="1825625"/>
            <a:ext cx="7973231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695698" y="6356350"/>
            <a:ext cx="1484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187FE-9BB8-4F17-9D52-E5683ABF8E75}" type="datetimeFigureOut">
              <a:rPr lang="es-CO" smtClean="0"/>
              <a:t>25/05/2023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427316" y="6356350"/>
            <a:ext cx="2226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901055" y="6356350"/>
            <a:ext cx="1484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326" y="6160292"/>
            <a:ext cx="2486014" cy="6588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31" y="101601"/>
            <a:ext cx="1150969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4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695700" y="923925"/>
            <a:ext cx="7975600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695699" y="1825625"/>
            <a:ext cx="7973231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695698" y="6356350"/>
            <a:ext cx="1484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187FE-9BB8-4F17-9D52-E5683ABF8E75}" type="datetimeFigureOut">
              <a:rPr lang="es-CO" smtClean="0"/>
              <a:t>25/05/2023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427316" y="6356350"/>
            <a:ext cx="2226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901055" y="6356350"/>
            <a:ext cx="1484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326" y="6160292"/>
            <a:ext cx="2486014" cy="6588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31" y="101601"/>
            <a:ext cx="1150969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9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695700" y="923925"/>
            <a:ext cx="7975600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695699" y="1825625"/>
            <a:ext cx="7973231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695698" y="6356350"/>
            <a:ext cx="1484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187FE-9BB8-4F17-9D52-E5683ABF8E75}" type="datetimeFigureOut">
              <a:rPr lang="es-CO" smtClean="0"/>
              <a:t>25/05/2023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427316" y="6356350"/>
            <a:ext cx="2226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901055" y="6356350"/>
            <a:ext cx="1484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326" y="6160292"/>
            <a:ext cx="2486014" cy="65881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31" y="101601"/>
            <a:ext cx="1150969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8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2192000" cy="6857239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695700" y="923925"/>
            <a:ext cx="7975600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695699" y="1825625"/>
            <a:ext cx="7973231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695698" y="6356350"/>
            <a:ext cx="1484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187FE-9BB8-4F17-9D52-E5683ABF8E75}" type="datetimeFigureOut">
              <a:rPr lang="es-CO" smtClean="0"/>
              <a:t>25/05/2023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427316" y="6356350"/>
            <a:ext cx="2226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901055" y="6356350"/>
            <a:ext cx="1484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42EFF-0A82-4250-8EF5-E25B8C255C8B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326" y="6160292"/>
            <a:ext cx="2486014" cy="6588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31" y="101601"/>
            <a:ext cx="1150969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5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688872" y="901700"/>
            <a:ext cx="9980059" cy="115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88872" y="2171907"/>
            <a:ext cx="9980059" cy="3784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688872" y="6356350"/>
            <a:ext cx="2033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F96E8-3391-415E-8F79-59D91194A0BA}" type="datetimeFigureOut">
              <a:rPr lang="es-CO" smtClean="0"/>
              <a:t>25/05/2023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61339" y="6356350"/>
            <a:ext cx="3050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450579" y="6356350"/>
            <a:ext cx="2033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317" y="6160292"/>
            <a:ext cx="2486014" cy="65881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31" y="101601"/>
            <a:ext cx="1150969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2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23068" y="901700"/>
            <a:ext cx="9599241" cy="115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23068" y="2171907"/>
            <a:ext cx="9599241" cy="3784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23068" y="6356350"/>
            <a:ext cx="193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F96E8-3391-415E-8F79-59D91194A0BA}" type="datetimeFigureOut">
              <a:rPr lang="es-CO" smtClean="0"/>
              <a:t>25/05/2023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779634" y="6356350"/>
            <a:ext cx="2901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003301" y="6356350"/>
            <a:ext cx="193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5BC88-3E53-47D3-98EC-38D952BDFA2A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695" y="6160292"/>
            <a:ext cx="2486014" cy="65881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740" y="101601"/>
            <a:ext cx="1150969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2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28.jp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jp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"/>
          <p:cNvSpPr txBox="1">
            <a:spLocks noGrp="1"/>
          </p:cNvSpPr>
          <p:nvPr>
            <p:ph type="ctrTitle"/>
          </p:nvPr>
        </p:nvSpPr>
        <p:spPr>
          <a:xfrm>
            <a:off x="4576483" y="1661458"/>
            <a:ext cx="68707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pPr>
              <a:buSzPct val="100000"/>
            </a:pPr>
            <a:r>
              <a:rPr lang="es-ES" sz="3600" dirty="0"/>
              <a:t>Balance de la estrategia de recuperación económica y consolidación del tejido productivo del Distrito Capital</a:t>
            </a:r>
            <a:endParaRPr sz="3600" dirty="0"/>
          </a:p>
        </p:txBody>
      </p:sp>
      <p:sp>
        <p:nvSpPr>
          <p:cNvPr id="3" name="Google Shape;178;p1">
            <a:extLst>
              <a:ext uri="{FF2B5EF4-FFF2-40B4-BE49-F238E27FC236}">
                <a16:creationId xmlns:a16="http://schemas.microsoft.com/office/drawing/2014/main" id="{F609D661-F863-4F71-9738-F3AC95BEA476}"/>
              </a:ext>
            </a:extLst>
          </p:cNvPr>
          <p:cNvSpPr txBox="1">
            <a:spLocks/>
          </p:cNvSpPr>
          <p:nvPr/>
        </p:nvSpPr>
        <p:spPr>
          <a:xfrm>
            <a:off x="5154703" y="5782233"/>
            <a:ext cx="5145741" cy="55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  <a:defRPr sz="6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</a:pPr>
            <a:r>
              <a:rPr lang="es-CO" sz="2000" kern="0" dirty="0"/>
              <a:t>79ª Asamblea de la ANDI </a:t>
            </a:r>
          </a:p>
          <a:p>
            <a:pPr>
              <a:buSzPct val="100000"/>
            </a:pPr>
            <a:r>
              <a:rPr lang="es-CO" sz="2000" kern="0" dirty="0"/>
              <a:t>Seccional Bogotá – Cundinamarca – Boyacá </a:t>
            </a:r>
          </a:p>
          <a:p>
            <a:pPr>
              <a:buSzPct val="100000"/>
            </a:pPr>
            <a:endParaRPr lang="es-CO" sz="2000" kern="0" dirty="0"/>
          </a:p>
          <a:p>
            <a:pPr>
              <a:buSzPct val="100000"/>
            </a:pPr>
            <a:r>
              <a:rPr lang="es-CO" sz="2000" kern="0" dirty="0"/>
              <a:t>Bogotá D.C., 1 de junio de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 txBox="1">
            <a:spLocks noGrp="1"/>
          </p:cNvSpPr>
          <p:nvPr>
            <p:ph type="title"/>
          </p:nvPr>
        </p:nvSpPr>
        <p:spPr>
          <a:xfrm>
            <a:off x="140127" y="809273"/>
            <a:ext cx="6097712" cy="114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 fontScale="90000"/>
          </a:bodyPr>
          <a:lstStyle/>
          <a:p>
            <a:pPr algn="ctr">
              <a:buSzPct val="100000"/>
            </a:pPr>
            <a:r>
              <a:rPr lang="es"/>
              <a:t>La recuperación de la ocupación de las mujeres ya superó la de los hombres</a:t>
            </a:r>
            <a:endParaRPr/>
          </a:p>
        </p:txBody>
      </p:sp>
      <p:sp>
        <p:nvSpPr>
          <p:cNvPr id="203" name="Google Shape;203;p20"/>
          <p:cNvSpPr txBox="1"/>
          <p:nvPr/>
        </p:nvSpPr>
        <p:spPr>
          <a:xfrm>
            <a:off x="6011839" y="6027652"/>
            <a:ext cx="6097712" cy="26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" sz="900" b="1" kern="0">
                <a:solidFill>
                  <a:srgbClr val="283583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" sz="900" kern="0">
                <a:solidFill>
                  <a:srgbClr val="283583"/>
                </a:solidFill>
                <a:latin typeface="Calibri"/>
                <a:ea typeface="Calibri"/>
                <a:cs typeface="Calibri"/>
                <a:sym typeface="Calibri"/>
              </a:rPr>
              <a:t>DANE- GEIH, marco 2018 proyecciones de población resultados del CNPV 2018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20"/>
          <p:cNvSpPr txBox="1"/>
          <p:nvPr/>
        </p:nvSpPr>
        <p:spPr>
          <a:xfrm>
            <a:off x="5812645" y="4514937"/>
            <a:ext cx="6097712" cy="114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fontScale="67500" lnSpcReduction="20000"/>
          </a:bodyPr>
          <a:lstStyle/>
          <a:p>
            <a:pPr algn="ctr" defTabSz="1219170">
              <a:lnSpc>
                <a:spcPct val="90000"/>
              </a:lnSpc>
              <a:buClr>
                <a:srgbClr val="242852"/>
              </a:buClr>
              <a:buSzPct val="100000"/>
            </a:pPr>
            <a:r>
              <a:rPr lang="es" sz="4400" b="1" kern="0">
                <a:solidFill>
                  <a:srgbClr val="242852"/>
                </a:solidFill>
                <a:latin typeface="Calibri"/>
                <a:ea typeface="Calibri"/>
                <a:cs typeface="Calibri"/>
                <a:sym typeface="Calibri"/>
              </a:rPr>
              <a:t>La ocupación de los jóvenes y jóvenes estudiando está por encima de los niveles prepandemia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6" name="Google Shape;2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9439" y="914400"/>
            <a:ext cx="5547763" cy="315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6242A11-1988-4280-84BB-EA44F7418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5" y="2507975"/>
            <a:ext cx="5871368" cy="29968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879853" y="578744"/>
            <a:ext cx="10083982" cy="1410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just">
              <a:buSzPct val="100000"/>
            </a:pPr>
            <a:r>
              <a:rPr lang="es" sz="2400" dirty="0"/>
              <a:t>Bogotá en la ciudad con mayor tasa de ocupación y segunda menor informalidad entre las 23 ciudades principales y AM (primer trimestre 2023)</a:t>
            </a:r>
            <a:endParaRPr sz="2400" dirty="0"/>
          </a:p>
        </p:txBody>
      </p:sp>
      <p:sp>
        <p:nvSpPr>
          <p:cNvPr id="212" name="Google Shape;212;p21"/>
          <p:cNvSpPr txBox="1"/>
          <p:nvPr/>
        </p:nvSpPr>
        <p:spPr>
          <a:xfrm>
            <a:off x="2807060" y="5573957"/>
            <a:ext cx="6097712" cy="26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" sz="900" b="1" kern="0" dirty="0">
                <a:solidFill>
                  <a:srgbClr val="283583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" sz="900" kern="0" dirty="0">
                <a:solidFill>
                  <a:srgbClr val="283583"/>
                </a:solidFill>
                <a:latin typeface="Calibri"/>
                <a:ea typeface="Calibri"/>
                <a:cs typeface="Calibri"/>
                <a:sym typeface="Calibri"/>
              </a:rPr>
              <a:t>DANE- GEIH, marco 2018 proyecciones de población resultados del CNPV 2018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3" name="Google Shape;2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047" y="1859077"/>
            <a:ext cx="8013135" cy="3714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43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897784" y="166918"/>
            <a:ext cx="9904688" cy="1410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SzPct val="100000"/>
            </a:pPr>
            <a:r>
              <a:rPr lang="es" sz="2400" dirty="0"/>
              <a:t>Comportamiento del índice de pobreza multidimensional</a:t>
            </a:r>
            <a:endParaRPr sz="2400" dirty="0"/>
          </a:p>
        </p:txBody>
      </p:sp>
      <p:sp>
        <p:nvSpPr>
          <p:cNvPr id="212" name="Google Shape;212;p21"/>
          <p:cNvSpPr txBox="1"/>
          <p:nvPr/>
        </p:nvSpPr>
        <p:spPr>
          <a:xfrm>
            <a:off x="2188496" y="6174820"/>
            <a:ext cx="6097712" cy="26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" sz="900" b="1" kern="0" dirty="0">
                <a:solidFill>
                  <a:srgbClr val="283583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" sz="900" kern="0" dirty="0">
                <a:solidFill>
                  <a:srgbClr val="283583"/>
                </a:solidFill>
                <a:latin typeface="Calibri"/>
                <a:ea typeface="Calibri"/>
                <a:cs typeface="Calibri"/>
                <a:sym typeface="Calibri"/>
              </a:rPr>
              <a:t>DANE- Encuesta Nacional de Calidad de Vida - 2022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1997F8-2A46-45E2-9DC3-08B2DA8E3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38" y="1577515"/>
            <a:ext cx="4275169" cy="42276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5AA569A-DBED-4359-A4EF-21DF51D887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65" t="38692" r="38750" b="39609"/>
          <a:stretch/>
        </p:blipFill>
        <p:spPr>
          <a:xfrm>
            <a:off x="5558118" y="1767874"/>
            <a:ext cx="5199529" cy="37364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 txBox="1">
            <a:spLocks noGrp="1"/>
          </p:cNvSpPr>
          <p:nvPr>
            <p:ph type="title"/>
          </p:nvPr>
        </p:nvSpPr>
        <p:spPr>
          <a:xfrm>
            <a:off x="2079812" y="3760692"/>
            <a:ext cx="8498541" cy="1496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pPr algn="ctr">
              <a:buSzPct val="100000"/>
            </a:pPr>
            <a:r>
              <a:rPr lang="es" sz="2800" dirty="0"/>
              <a:t>Las principales apuesta del gobierno en materia de empleo y fortalecimiento del tejido productivo</a:t>
            </a:r>
            <a:endParaRPr sz="2800" dirty="0"/>
          </a:p>
        </p:txBody>
      </p:sp>
      <p:sp>
        <p:nvSpPr>
          <p:cNvPr id="5" name="Google Shape;188;p18">
            <a:extLst>
              <a:ext uri="{FF2B5EF4-FFF2-40B4-BE49-F238E27FC236}">
                <a16:creationId xmlns:a16="http://schemas.microsoft.com/office/drawing/2014/main" id="{B9C0B03B-90E1-4CAB-BD9A-3D45AEAF76D1}"/>
              </a:ext>
            </a:extLst>
          </p:cNvPr>
          <p:cNvSpPr txBox="1">
            <a:spLocks/>
          </p:cNvSpPr>
          <p:nvPr/>
        </p:nvSpPr>
        <p:spPr>
          <a:xfrm>
            <a:off x="3218328" y="1971006"/>
            <a:ext cx="5889813" cy="12433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b" anchorCtr="0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SzPct val="100000"/>
            </a:pPr>
            <a:r>
              <a:rPr lang="es-ES" sz="5400" dirty="0"/>
              <a:t>Hacia la consolidación del tejido productivo distrital</a:t>
            </a:r>
          </a:p>
        </p:txBody>
      </p:sp>
      <p:sp>
        <p:nvSpPr>
          <p:cNvPr id="6" name="Google Shape;188;p18">
            <a:extLst>
              <a:ext uri="{FF2B5EF4-FFF2-40B4-BE49-F238E27FC236}">
                <a16:creationId xmlns:a16="http://schemas.microsoft.com/office/drawing/2014/main" id="{CEAEBD7E-47E9-405B-B20A-4010DCB4C931}"/>
              </a:ext>
            </a:extLst>
          </p:cNvPr>
          <p:cNvSpPr txBox="1">
            <a:spLocks/>
          </p:cNvSpPr>
          <p:nvPr/>
        </p:nvSpPr>
        <p:spPr>
          <a:xfrm>
            <a:off x="5714998" y="1030185"/>
            <a:ext cx="1075768" cy="12433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100000"/>
            </a:pPr>
            <a:r>
              <a:rPr lang="es-ES" sz="5400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573324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CC42C52-0CD1-4F59-A9C0-EB2C9F2E5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63" y="-59599"/>
            <a:ext cx="10504963" cy="1156169"/>
          </a:xfrm>
        </p:spPr>
        <p:txBody>
          <a:bodyPr>
            <a:noAutofit/>
          </a:bodyPr>
          <a:lstStyle/>
          <a:p>
            <a:pPr algn="ctr"/>
            <a:r>
              <a:rPr lang="es-ES" sz="3600" dirty="0"/>
              <a:t>Sector Desarrollo Económico, Industria y Turismo</a:t>
            </a:r>
            <a:endParaRPr lang="es-CO" sz="3600" dirty="0"/>
          </a:p>
        </p:txBody>
      </p:sp>
      <p:sp>
        <p:nvSpPr>
          <p:cNvPr id="16" name="Google Shape;77;p3">
            <a:extLst>
              <a:ext uri="{FF2B5EF4-FFF2-40B4-BE49-F238E27FC236}">
                <a16:creationId xmlns:a16="http://schemas.microsoft.com/office/drawing/2014/main" id="{815F4B8D-D3EB-4902-BCE0-A128E113F55D}"/>
              </a:ext>
            </a:extLst>
          </p:cNvPr>
          <p:cNvSpPr txBox="1"/>
          <p:nvPr/>
        </p:nvSpPr>
        <p:spPr>
          <a:xfrm>
            <a:off x="3910802" y="3530650"/>
            <a:ext cx="1952100" cy="1816200"/>
          </a:xfrm>
          <a:prstGeom prst="rect">
            <a:avLst/>
          </a:prstGeom>
          <a:solidFill>
            <a:srgbClr val="FFFFFF">
              <a:alpha val="30588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Ruta de fortalecimiento y crecimiento empresarial para micronegocios de Bogotá.</a:t>
            </a:r>
            <a:endParaRPr sz="14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78;p3">
            <a:extLst>
              <a:ext uri="{FF2B5EF4-FFF2-40B4-BE49-F238E27FC236}">
                <a16:creationId xmlns:a16="http://schemas.microsoft.com/office/drawing/2014/main" id="{7A22D39A-ADBC-4E28-9AB7-84EA5311F635}"/>
              </a:ext>
            </a:extLst>
          </p:cNvPr>
          <p:cNvSpPr txBox="1"/>
          <p:nvPr/>
        </p:nvSpPr>
        <p:spPr>
          <a:xfrm>
            <a:off x="6436917" y="3530648"/>
            <a:ext cx="1952100" cy="1816200"/>
          </a:xfrm>
          <a:prstGeom prst="rect">
            <a:avLst/>
          </a:prstGeom>
          <a:solidFill>
            <a:srgbClr val="FFFFFF">
              <a:alpha val="30588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Ruta de alto impacto dirigida a empresas que se encuentren implementando procesos de innovación e internacionalización.</a:t>
            </a:r>
            <a:endParaRPr sz="14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79;p3">
            <a:extLst>
              <a:ext uri="{FF2B5EF4-FFF2-40B4-BE49-F238E27FC236}">
                <a16:creationId xmlns:a16="http://schemas.microsoft.com/office/drawing/2014/main" id="{5F83B4A5-5805-4AC6-B3A9-3ADCEAB1A4C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9807" y="1079415"/>
            <a:ext cx="276658" cy="27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80;p3">
            <a:extLst>
              <a:ext uri="{FF2B5EF4-FFF2-40B4-BE49-F238E27FC236}">
                <a16:creationId xmlns:a16="http://schemas.microsoft.com/office/drawing/2014/main" id="{1A0DCB7E-A167-45BF-B3FB-F7B01F959D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644" b="32466"/>
          <a:stretch/>
        </p:blipFill>
        <p:spPr>
          <a:xfrm>
            <a:off x="1102440" y="1681617"/>
            <a:ext cx="1990850" cy="1849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81;p3">
            <a:extLst>
              <a:ext uri="{FF2B5EF4-FFF2-40B4-BE49-F238E27FC236}">
                <a16:creationId xmlns:a16="http://schemas.microsoft.com/office/drawing/2014/main" id="{03409155-E216-4B77-864B-6291D18BEAC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0127" b="21398"/>
          <a:stretch/>
        </p:blipFill>
        <p:spPr>
          <a:xfrm>
            <a:off x="3911740" y="1681625"/>
            <a:ext cx="1952076" cy="186032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82;p3">
            <a:extLst>
              <a:ext uri="{FF2B5EF4-FFF2-40B4-BE49-F238E27FC236}">
                <a16:creationId xmlns:a16="http://schemas.microsoft.com/office/drawing/2014/main" id="{9B9C55FE-EF73-4355-933E-F198950BB7B1}"/>
              </a:ext>
            </a:extLst>
          </p:cNvPr>
          <p:cNvSpPr txBox="1"/>
          <p:nvPr/>
        </p:nvSpPr>
        <p:spPr>
          <a:xfrm flipH="1">
            <a:off x="1780666" y="1086680"/>
            <a:ext cx="10788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4599"/>
              </a:lnSpc>
              <a:spcBef>
                <a:spcPts val="100"/>
              </a:spcBef>
              <a:spcAft>
                <a:spcPts val="0"/>
              </a:spcAft>
              <a:buClr>
                <a:srgbClr val="40464F"/>
              </a:buClr>
              <a:buSzPts val="1800"/>
              <a:buFont typeface="Century Gothic"/>
              <a:buNone/>
            </a:pPr>
            <a:r>
              <a:rPr lang="es-CO" sz="1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Personas</a:t>
            </a:r>
            <a:endParaRPr sz="18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83;p3">
            <a:extLst>
              <a:ext uri="{FF2B5EF4-FFF2-40B4-BE49-F238E27FC236}">
                <a16:creationId xmlns:a16="http://schemas.microsoft.com/office/drawing/2014/main" id="{D3AB88FC-A3C0-480B-AA2F-438B35C3749D}"/>
              </a:ext>
            </a:extLst>
          </p:cNvPr>
          <p:cNvCxnSpPr/>
          <p:nvPr/>
        </p:nvCxnSpPr>
        <p:spPr>
          <a:xfrm>
            <a:off x="3344647" y="1208048"/>
            <a:ext cx="0" cy="4354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3" name="Google Shape;84;p3">
            <a:extLst>
              <a:ext uri="{FF2B5EF4-FFF2-40B4-BE49-F238E27FC236}">
                <a16:creationId xmlns:a16="http://schemas.microsoft.com/office/drawing/2014/main" id="{0DE2E61B-D10A-420C-B751-ADF924A6231B}"/>
              </a:ext>
            </a:extLst>
          </p:cNvPr>
          <p:cNvSpPr txBox="1"/>
          <p:nvPr/>
        </p:nvSpPr>
        <p:spPr>
          <a:xfrm rot="-5400000">
            <a:off x="4387452" y="3311175"/>
            <a:ext cx="3700500" cy="384900"/>
          </a:xfrm>
          <a:prstGeom prst="rect">
            <a:avLst/>
          </a:prstGeom>
          <a:solidFill>
            <a:srgbClr val="FF0000">
              <a:alpha val="14117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CO" sz="1300" b="1" i="0" u="none" strike="noStrike" cap="none">
                <a:solidFill>
                  <a:srgbClr val="08468E"/>
                </a:solidFill>
                <a:latin typeface="Calibri"/>
                <a:ea typeface="Calibri"/>
                <a:cs typeface="Calibri"/>
                <a:sym typeface="Calibri"/>
              </a:rPr>
              <a:t>Fortalecimiento     Financiamiento      Conexiones</a:t>
            </a:r>
            <a:endParaRPr sz="1300" b="1" i="0" u="none" strike="noStrike" cap="none">
              <a:solidFill>
                <a:srgbClr val="0846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85;p3">
            <a:extLst>
              <a:ext uri="{FF2B5EF4-FFF2-40B4-BE49-F238E27FC236}">
                <a16:creationId xmlns:a16="http://schemas.microsoft.com/office/drawing/2014/main" id="{14D9EEA8-5F8F-4D2B-B937-FAB53E2E4C0C}"/>
              </a:ext>
            </a:extLst>
          </p:cNvPr>
          <p:cNvSpPr txBox="1"/>
          <p:nvPr/>
        </p:nvSpPr>
        <p:spPr>
          <a:xfrm flipH="1">
            <a:off x="6628922" y="1086680"/>
            <a:ext cx="23565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4599"/>
              </a:lnSpc>
              <a:spcBef>
                <a:spcPts val="100"/>
              </a:spcBef>
              <a:spcAft>
                <a:spcPts val="0"/>
              </a:spcAft>
              <a:buClr>
                <a:srgbClr val="40464F"/>
              </a:buClr>
              <a:buSzPts val="1800"/>
              <a:buFont typeface="Century Gothic"/>
              <a:buNone/>
            </a:pPr>
            <a:r>
              <a:rPr lang="es-CO" sz="1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Unidades productivas</a:t>
            </a:r>
            <a:endParaRPr sz="18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86;p3">
            <a:extLst>
              <a:ext uri="{FF2B5EF4-FFF2-40B4-BE49-F238E27FC236}">
                <a16:creationId xmlns:a16="http://schemas.microsoft.com/office/drawing/2014/main" id="{E2A1FEE2-DF35-4A03-8C63-5E2C6BB9237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5785" y="1092505"/>
            <a:ext cx="300282" cy="27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87;p3">
            <a:extLst>
              <a:ext uri="{FF2B5EF4-FFF2-40B4-BE49-F238E27FC236}">
                <a16:creationId xmlns:a16="http://schemas.microsoft.com/office/drawing/2014/main" id="{F1D0C449-1B3A-49E6-89B0-EF1A3D9BA21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31947" b="5739"/>
          <a:stretch/>
        </p:blipFill>
        <p:spPr>
          <a:xfrm>
            <a:off x="9093591" y="1669116"/>
            <a:ext cx="1990850" cy="1861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88;p3">
            <a:extLst>
              <a:ext uri="{FF2B5EF4-FFF2-40B4-BE49-F238E27FC236}">
                <a16:creationId xmlns:a16="http://schemas.microsoft.com/office/drawing/2014/main" id="{152652E9-89DC-4B16-82B2-ED6F24C9141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24297" b="9907"/>
          <a:stretch/>
        </p:blipFill>
        <p:spPr>
          <a:xfrm>
            <a:off x="6503307" y="1669116"/>
            <a:ext cx="1885605" cy="1861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89;p3">
            <a:extLst>
              <a:ext uri="{FF2B5EF4-FFF2-40B4-BE49-F238E27FC236}">
                <a16:creationId xmlns:a16="http://schemas.microsoft.com/office/drawing/2014/main" id="{D0556B30-346D-41D2-8F5F-A8D6A3D91C4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0799" y="1221397"/>
            <a:ext cx="2407039" cy="1354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90;p3">
            <a:extLst>
              <a:ext uri="{FF2B5EF4-FFF2-40B4-BE49-F238E27FC236}">
                <a16:creationId xmlns:a16="http://schemas.microsoft.com/office/drawing/2014/main" id="{6608F9E2-A702-4154-953E-5879F32B9E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6063" r="6063"/>
          <a:stretch/>
        </p:blipFill>
        <p:spPr>
          <a:xfrm>
            <a:off x="3681388" y="1179323"/>
            <a:ext cx="2496410" cy="122374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91;p3">
            <a:extLst>
              <a:ext uri="{FF2B5EF4-FFF2-40B4-BE49-F238E27FC236}">
                <a16:creationId xmlns:a16="http://schemas.microsoft.com/office/drawing/2014/main" id="{401FE70C-CB0F-4743-B1D9-0E7A8EB1E94A}"/>
              </a:ext>
            </a:extLst>
          </p:cNvPr>
          <p:cNvSpPr txBox="1"/>
          <p:nvPr/>
        </p:nvSpPr>
        <p:spPr>
          <a:xfrm rot="-5400000">
            <a:off x="-919598" y="3319850"/>
            <a:ext cx="3662100" cy="384900"/>
          </a:xfrm>
          <a:prstGeom prst="rect">
            <a:avLst/>
          </a:prstGeom>
          <a:solidFill>
            <a:srgbClr val="254883">
              <a:alpha val="21568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CO" sz="1300" b="1" i="0" u="none" strike="noStrike" cap="none">
                <a:solidFill>
                  <a:srgbClr val="08468E"/>
                </a:solidFill>
                <a:latin typeface="Calibri"/>
                <a:ea typeface="Calibri"/>
                <a:cs typeface="Calibri"/>
                <a:sym typeface="Calibri"/>
              </a:rPr>
              <a:t>Formación	                Colocación</a:t>
            </a:r>
            <a:endParaRPr sz="1300" b="1" i="0" u="none" strike="noStrike" cap="none">
              <a:solidFill>
                <a:srgbClr val="0846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92;p3">
            <a:extLst>
              <a:ext uri="{FF2B5EF4-FFF2-40B4-BE49-F238E27FC236}">
                <a16:creationId xmlns:a16="http://schemas.microsoft.com/office/drawing/2014/main" id="{B393B8F6-80EC-4104-A273-02271DE616BF}"/>
              </a:ext>
            </a:extLst>
          </p:cNvPr>
          <p:cNvSpPr txBox="1"/>
          <p:nvPr/>
        </p:nvSpPr>
        <p:spPr>
          <a:xfrm rot="-5400000">
            <a:off x="1888507" y="3320150"/>
            <a:ext cx="3661500" cy="384900"/>
          </a:xfrm>
          <a:prstGeom prst="rect">
            <a:avLst/>
          </a:prstGeom>
          <a:solidFill>
            <a:srgbClr val="FFB900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CO" sz="1300" b="1" i="0" u="none" strike="noStrike" cap="none">
                <a:solidFill>
                  <a:srgbClr val="08468E"/>
                </a:solidFill>
                <a:latin typeface="Calibri"/>
                <a:ea typeface="Calibri"/>
                <a:cs typeface="Calibri"/>
                <a:sym typeface="Calibri"/>
              </a:rPr>
              <a:t>Fortalecimiento     Financiamiento     Conexiones</a:t>
            </a:r>
            <a:endParaRPr sz="1300" b="1" i="0" u="none" strike="noStrike" cap="none">
              <a:solidFill>
                <a:srgbClr val="0846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93;p3">
            <a:extLst>
              <a:ext uri="{FF2B5EF4-FFF2-40B4-BE49-F238E27FC236}">
                <a16:creationId xmlns:a16="http://schemas.microsoft.com/office/drawing/2014/main" id="{A35A16FE-6313-4D35-82D4-F50A1B8E342A}"/>
              </a:ext>
            </a:extLst>
          </p:cNvPr>
          <p:cNvSpPr txBox="1"/>
          <p:nvPr/>
        </p:nvSpPr>
        <p:spPr>
          <a:xfrm rot="-5400000">
            <a:off x="7058627" y="3316575"/>
            <a:ext cx="3710700" cy="384900"/>
          </a:xfrm>
          <a:prstGeom prst="rect">
            <a:avLst/>
          </a:prstGeom>
          <a:solidFill>
            <a:srgbClr val="56DA53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CO" sz="1300" b="1" i="0" u="none" strike="noStrike" cap="none">
                <a:solidFill>
                  <a:srgbClr val="08468E"/>
                </a:solidFill>
                <a:latin typeface="Calibri"/>
                <a:ea typeface="Calibri"/>
                <a:cs typeface="Calibri"/>
                <a:sym typeface="Calibri"/>
              </a:rPr>
              <a:t>Fortalecimiento    Financiamiento      Conexiones</a:t>
            </a:r>
            <a:endParaRPr sz="1300" b="1" i="0" u="none" strike="noStrike" cap="none">
              <a:solidFill>
                <a:srgbClr val="0846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94;p3">
            <a:extLst>
              <a:ext uri="{FF2B5EF4-FFF2-40B4-BE49-F238E27FC236}">
                <a16:creationId xmlns:a16="http://schemas.microsoft.com/office/drawing/2014/main" id="{30F0001D-198C-4EED-A6C6-D69A6D0C79F5}"/>
              </a:ext>
            </a:extLst>
          </p:cNvPr>
          <p:cNvSpPr txBox="1"/>
          <p:nvPr/>
        </p:nvSpPr>
        <p:spPr>
          <a:xfrm>
            <a:off x="1088529" y="3530648"/>
            <a:ext cx="1990800" cy="1816200"/>
          </a:xfrm>
          <a:prstGeom prst="rect">
            <a:avLst/>
          </a:prstGeom>
          <a:solidFill>
            <a:srgbClr val="FFFFFF">
              <a:alpha val="30588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Ruta en la cual el ciudadano puede acceder a las mejores oportunidades de empleo y programas de formación en las habilidades que exige el mercado laboral.</a:t>
            </a:r>
            <a:endParaRPr sz="17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95;p3">
            <a:extLst>
              <a:ext uri="{FF2B5EF4-FFF2-40B4-BE49-F238E27FC236}">
                <a16:creationId xmlns:a16="http://schemas.microsoft.com/office/drawing/2014/main" id="{0D421851-E53C-42D9-AD48-B221F878CC82}"/>
              </a:ext>
            </a:extLst>
          </p:cNvPr>
          <p:cNvSpPr txBox="1"/>
          <p:nvPr/>
        </p:nvSpPr>
        <p:spPr>
          <a:xfrm>
            <a:off x="9093602" y="3530650"/>
            <a:ext cx="2017500" cy="1816200"/>
          </a:xfrm>
          <a:prstGeom prst="rect">
            <a:avLst/>
          </a:prstGeom>
          <a:solidFill>
            <a:srgbClr val="FFFFFF">
              <a:alpha val="30588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Ruta  en la que se </a:t>
            </a:r>
            <a:r>
              <a:rPr lang="es-CO"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fortalecen los actores de la ruralidad y se conectan los productores con consumidores de Bogotá y sus alrededores.</a:t>
            </a:r>
            <a:endParaRPr sz="14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96;p3">
            <a:extLst>
              <a:ext uri="{FF2B5EF4-FFF2-40B4-BE49-F238E27FC236}">
                <a16:creationId xmlns:a16="http://schemas.microsoft.com/office/drawing/2014/main" id="{D847F557-8A8E-4ED6-9B84-8D907A4C091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6148" r="6147"/>
          <a:stretch/>
        </p:blipFill>
        <p:spPr>
          <a:xfrm>
            <a:off x="8833811" y="1158287"/>
            <a:ext cx="2535615" cy="124296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97;p3">
            <a:extLst>
              <a:ext uri="{FF2B5EF4-FFF2-40B4-BE49-F238E27FC236}">
                <a16:creationId xmlns:a16="http://schemas.microsoft.com/office/drawing/2014/main" id="{92A09EE9-BE8B-407F-A9FC-E11E8B408755}"/>
              </a:ext>
            </a:extLst>
          </p:cNvPr>
          <p:cNvSpPr/>
          <p:nvPr/>
        </p:nvSpPr>
        <p:spPr>
          <a:xfrm>
            <a:off x="2981615" y="5778852"/>
            <a:ext cx="6564716" cy="725924"/>
          </a:xfrm>
          <a:prstGeom prst="roundRect">
            <a:avLst>
              <a:gd name="adj" fmla="val 4309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98;p3">
            <a:extLst>
              <a:ext uri="{FF2B5EF4-FFF2-40B4-BE49-F238E27FC236}">
                <a16:creationId xmlns:a16="http://schemas.microsoft.com/office/drawing/2014/main" id="{CC73E6B4-36A0-4AD1-B64D-9A27F695BA8D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490452" y="6006694"/>
            <a:ext cx="1017321" cy="31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99;p3">
            <a:extLst>
              <a:ext uri="{FF2B5EF4-FFF2-40B4-BE49-F238E27FC236}">
                <a16:creationId xmlns:a16="http://schemas.microsoft.com/office/drawing/2014/main" id="{884538E7-DA7E-45FC-8F05-D5BEFA1832BA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716635" y="6008857"/>
            <a:ext cx="776553" cy="304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00;p3">
            <a:extLst>
              <a:ext uri="{FF2B5EF4-FFF2-40B4-BE49-F238E27FC236}">
                <a16:creationId xmlns:a16="http://schemas.microsoft.com/office/drawing/2014/main" id="{BA8DEF09-BCFE-4008-8F97-2570E950D51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152603" y="5983434"/>
            <a:ext cx="736240" cy="395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01;p3">
            <a:extLst>
              <a:ext uri="{FF2B5EF4-FFF2-40B4-BE49-F238E27FC236}">
                <a16:creationId xmlns:a16="http://schemas.microsoft.com/office/drawing/2014/main" id="{49BEB0CD-89BD-464B-AEFD-4D6614E33576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030784" y="5929486"/>
            <a:ext cx="522807" cy="45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02;p3">
            <a:extLst>
              <a:ext uri="{FF2B5EF4-FFF2-40B4-BE49-F238E27FC236}">
                <a16:creationId xmlns:a16="http://schemas.microsoft.com/office/drawing/2014/main" id="{30CAEC7F-833F-47E8-913E-82328D96640E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602993" y="5982383"/>
            <a:ext cx="745520" cy="35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03;p3">
            <a:extLst>
              <a:ext uri="{FF2B5EF4-FFF2-40B4-BE49-F238E27FC236}">
                <a16:creationId xmlns:a16="http://schemas.microsoft.com/office/drawing/2014/main" id="{CD7CDC91-9C3F-42F7-B8F3-D3C0E2E12C74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343015" y="5912942"/>
            <a:ext cx="667648" cy="468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04;p3">
            <a:extLst>
              <a:ext uri="{FF2B5EF4-FFF2-40B4-BE49-F238E27FC236}">
                <a16:creationId xmlns:a16="http://schemas.microsoft.com/office/drawing/2014/main" id="{5E76CA3B-6A3F-4D45-BD89-3674FC1A692F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696589" y="5701171"/>
            <a:ext cx="1880202" cy="91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05;p3">
            <a:extLst>
              <a:ext uri="{FF2B5EF4-FFF2-40B4-BE49-F238E27FC236}">
                <a16:creationId xmlns:a16="http://schemas.microsoft.com/office/drawing/2014/main" id="{2B69A225-A8D2-4359-A7D5-258A22DD3739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 l="16643" t="17479" r="16649" b="8484"/>
          <a:stretch/>
        </p:blipFill>
        <p:spPr>
          <a:xfrm>
            <a:off x="6439002" y="1669100"/>
            <a:ext cx="1952100" cy="186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06;p3">
            <a:extLst>
              <a:ext uri="{FF2B5EF4-FFF2-40B4-BE49-F238E27FC236}">
                <a16:creationId xmlns:a16="http://schemas.microsoft.com/office/drawing/2014/main" id="{100ED062-199C-4870-BEC5-A3088FE6A257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l="6063" r="6063"/>
          <a:stretch/>
        </p:blipFill>
        <p:spPr>
          <a:xfrm>
            <a:off x="6091443" y="1147768"/>
            <a:ext cx="2629782" cy="128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9223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4"/>
          <p:cNvPicPr preferRelativeResize="0"/>
          <p:nvPr/>
        </p:nvPicPr>
        <p:blipFill rotWithShape="1">
          <a:blip r:embed="rId3">
            <a:alphaModFix/>
          </a:blip>
          <a:srcRect r="12914"/>
          <a:stretch/>
        </p:blipFill>
        <p:spPr>
          <a:xfrm>
            <a:off x="2653553" y="1790413"/>
            <a:ext cx="6884894" cy="3277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F3980E3-4561-4A9C-9F2C-C01D1CE06A09}"/>
              </a:ext>
            </a:extLst>
          </p:cNvPr>
          <p:cNvSpPr/>
          <p:nvPr/>
        </p:nvSpPr>
        <p:spPr>
          <a:xfrm>
            <a:off x="0" y="6228622"/>
            <a:ext cx="2512538" cy="600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6" name="Google Shape;988;p65">
            <a:extLst>
              <a:ext uri="{FF2B5EF4-FFF2-40B4-BE49-F238E27FC236}">
                <a16:creationId xmlns:a16="http://schemas.microsoft.com/office/drawing/2014/main" id="{1D5F2A6A-17BE-464A-8A44-DBDC9A69EC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943" y="1223833"/>
            <a:ext cx="1228651" cy="6219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  <p:pic>
        <p:nvPicPr>
          <p:cNvPr id="47" name="Picture 34" descr="Bogotá Trabaja - Bogotá Trabaja">
            <a:extLst>
              <a:ext uri="{FF2B5EF4-FFF2-40B4-BE49-F238E27FC236}">
                <a16:creationId xmlns:a16="http://schemas.microsoft.com/office/drawing/2014/main" id="{DBDDBD29-DA62-4847-B7E5-8BB034DED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3" t="16582" r="20064" b="16540"/>
          <a:stretch/>
        </p:blipFill>
        <p:spPr bwMode="auto">
          <a:xfrm>
            <a:off x="961290" y="1845748"/>
            <a:ext cx="1489349" cy="7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8" descr="Agencia Pública de Empleo SENA | LinkedIn">
            <a:extLst>
              <a:ext uri="{FF2B5EF4-FFF2-40B4-BE49-F238E27FC236}">
                <a16:creationId xmlns:a16="http://schemas.microsoft.com/office/drawing/2014/main" id="{ECAD8A74-7688-4A0A-967B-C1881A3A2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9" t="37574" b="40299"/>
          <a:stretch/>
        </p:blipFill>
        <p:spPr bwMode="auto">
          <a:xfrm>
            <a:off x="887210" y="3596815"/>
            <a:ext cx="1864581" cy="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2" descr="Bogotá Trabaja">
            <a:extLst>
              <a:ext uri="{FF2B5EF4-FFF2-40B4-BE49-F238E27FC236}">
                <a16:creationId xmlns:a16="http://schemas.microsoft.com/office/drawing/2014/main" id="{C78470C4-E3B7-4191-97D7-52CB0B3B7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14" y="2912788"/>
            <a:ext cx="1776196" cy="39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8EF4D8A8-FC54-49A7-9D67-0B1D1EE96A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598" t="18310" r="48091" b="64349"/>
          <a:stretch/>
        </p:blipFill>
        <p:spPr>
          <a:xfrm>
            <a:off x="914257" y="5236031"/>
            <a:ext cx="1793342" cy="499455"/>
          </a:xfrm>
          <a:prstGeom prst="rect">
            <a:avLst/>
          </a:prstGeom>
        </p:spPr>
      </p:pic>
      <p:pic>
        <p:nvPicPr>
          <p:cNvPr id="51" name="Google Shape;144;p9">
            <a:extLst>
              <a:ext uri="{FF2B5EF4-FFF2-40B4-BE49-F238E27FC236}">
                <a16:creationId xmlns:a16="http://schemas.microsoft.com/office/drawing/2014/main" id="{B1FFCD0E-3F72-43F0-AF89-6974BD21591D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4449" y="5815705"/>
            <a:ext cx="1143965" cy="7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127F4192-FEB0-4B20-A9E2-0D04F7F7A335}"/>
              </a:ext>
            </a:extLst>
          </p:cNvPr>
          <p:cNvSpPr txBox="1"/>
          <p:nvPr/>
        </p:nvSpPr>
        <p:spPr>
          <a:xfrm>
            <a:off x="3252802" y="1036053"/>
            <a:ext cx="2512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/>
              <a:t>De </a:t>
            </a:r>
            <a:r>
              <a:rPr lang="es-CO" sz="1600" b="1" dirty="0"/>
              <a:t>20.000</a:t>
            </a:r>
            <a:r>
              <a:rPr lang="es-CO" sz="1200" dirty="0"/>
              <a:t> jóvenes que se espera beneficiar, ya más de </a:t>
            </a:r>
            <a:r>
              <a:rPr lang="es-CO" sz="1600" b="1" dirty="0"/>
              <a:t>19.000</a:t>
            </a:r>
            <a:r>
              <a:rPr lang="es-CO" sz="1200" dirty="0"/>
              <a:t> se han vinculado laboralmente, entre 2021 y 2023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12B24A7C-066F-4989-84C1-9C41653EA079}"/>
              </a:ext>
            </a:extLst>
          </p:cNvPr>
          <p:cNvSpPr txBox="1"/>
          <p:nvPr/>
        </p:nvSpPr>
        <p:spPr>
          <a:xfrm>
            <a:off x="3252802" y="1988221"/>
            <a:ext cx="251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/>
              <a:t>Cerca de </a:t>
            </a:r>
            <a:r>
              <a:rPr lang="es-CO" sz="1600" b="1" dirty="0"/>
              <a:t>28.000</a:t>
            </a:r>
            <a:r>
              <a:rPr lang="es-CO" sz="1200" dirty="0"/>
              <a:t> personas accederán a empleos de calidad 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FA3AC25-F693-4017-AC72-2B188350AA3B}"/>
              </a:ext>
            </a:extLst>
          </p:cNvPr>
          <p:cNvSpPr txBox="1"/>
          <p:nvPr/>
        </p:nvSpPr>
        <p:spPr>
          <a:xfrm>
            <a:off x="3252802" y="2692227"/>
            <a:ext cx="2512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/>
              <a:t>Al menos </a:t>
            </a:r>
            <a:r>
              <a:rPr lang="es-CO" sz="1600" b="1" dirty="0"/>
              <a:t>20.000</a:t>
            </a:r>
            <a:r>
              <a:rPr lang="es-CO" sz="1200" dirty="0"/>
              <a:t> personas de poblaciones vulnerables accederán a un empleo digno y de calidad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35030B03-067C-4DC1-AC85-F522C98DF0B8}"/>
              </a:ext>
            </a:extLst>
          </p:cNvPr>
          <p:cNvSpPr txBox="1"/>
          <p:nvPr/>
        </p:nvSpPr>
        <p:spPr>
          <a:xfrm>
            <a:off x="3252802" y="3596815"/>
            <a:ext cx="2512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/>
              <a:t>Más de </a:t>
            </a:r>
            <a:r>
              <a:rPr lang="es-CO" sz="1600" b="1" dirty="0"/>
              <a:t>54.000</a:t>
            </a:r>
            <a:r>
              <a:rPr lang="es-CO" sz="1200" dirty="0"/>
              <a:t> personas ya accedieron a un empleo formal, que incluye orientación laboral y formación en habilidades blandas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4B88665C-5F18-4B85-89BB-ACD49DE7A4A2}"/>
              </a:ext>
            </a:extLst>
          </p:cNvPr>
          <p:cNvSpPr txBox="1"/>
          <p:nvPr/>
        </p:nvSpPr>
        <p:spPr>
          <a:xfrm>
            <a:off x="3252802" y="4425744"/>
            <a:ext cx="2512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69%</a:t>
            </a:r>
            <a:r>
              <a:rPr lang="es-CO" sz="1200" dirty="0"/>
              <a:t> corresponde a mujeres y el </a:t>
            </a:r>
            <a:r>
              <a:rPr lang="es-CO" sz="1600" b="1" dirty="0"/>
              <a:t>82% </a:t>
            </a:r>
            <a:r>
              <a:rPr lang="es-CO" sz="1200" dirty="0"/>
              <a:t>a jóvenes 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E2659D38-5A15-4845-A251-FEFB40BF6C45}"/>
              </a:ext>
            </a:extLst>
          </p:cNvPr>
          <p:cNvSpPr txBox="1"/>
          <p:nvPr/>
        </p:nvSpPr>
        <p:spPr>
          <a:xfrm>
            <a:off x="3209886" y="5943947"/>
            <a:ext cx="2512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63% </a:t>
            </a:r>
            <a:r>
              <a:rPr lang="es-CO" sz="1200" dirty="0"/>
              <a:t>corresponde a mujeres y el </a:t>
            </a:r>
            <a:r>
              <a:rPr lang="es-CO" sz="1600" b="1" dirty="0"/>
              <a:t>48% </a:t>
            </a:r>
            <a:r>
              <a:rPr lang="es-CO" sz="1200" dirty="0"/>
              <a:t>a jóvenes 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C9A304FC-540B-41FF-9EDD-408F79619397}"/>
              </a:ext>
            </a:extLst>
          </p:cNvPr>
          <p:cNvSpPr txBox="1"/>
          <p:nvPr/>
        </p:nvSpPr>
        <p:spPr>
          <a:xfrm>
            <a:off x="3252802" y="5236031"/>
            <a:ext cx="2512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/>
              <a:t>Más de </a:t>
            </a:r>
            <a:r>
              <a:rPr lang="es-CO" sz="1600" b="1" dirty="0"/>
              <a:t>35.000</a:t>
            </a:r>
            <a:r>
              <a:rPr lang="es-CO" sz="1200" dirty="0"/>
              <a:t> personas se formaron en </a:t>
            </a:r>
            <a:r>
              <a:rPr lang="es-MX" sz="1200" dirty="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habilidades blandas y transversales</a:t>
            </a:r>
            <a:endParaRPr lang="es-CO" sz="1200" dirty="0"/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C15C290F-1C9C-48BF-84F7-387D7DB720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2925" y="737787"/>
            <a:ext cx="3937845" cy="2606285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8F55B4A0-5F4D-4062-BFDF-D327D54852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2925" y="3646780"/>
            <a:ext cx="3886999" cy="270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82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5729A5-C5AD-4A11-AE3E-B959D47C3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777" y="508776"/>
            <a:ext cx="8449788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3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45;p37">
            <a:extLst>
              <a:ext uri="{FF2B5EF4-FFF2-40B4-BE49-F238E27FC236}">
                <a16:creationId xmlns:a16="http://schemas.microsoft.com/office/drawing/2014/main" id="{FC07BC71-F6C1-47B5-A7D6-CDAF3E4720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3905" y="2014965"/>
            <a:ext cx="6748629" cy="2610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846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2086E92-F728-43F4-B768-1C9BAF607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37" y="732816"/>
            <a:ext cx="747348" cy="743101"/>
          </a:xfrm>
          <a:prstGeom prst="rect">
            <a:avLst/>
          </a:prstGeom>
        </p:spPr>
      </p:pic>
      <p:pic>
        <p:nvPicPr>
          <p:cNvPr id="5" name="Google Shape;333;p36">
            <a:extLst>
              <a:ext uri="{FF2B5EF4-FFF2-40B4-BE49-F238E27FC236}">
                <a16:creationId xmlns:a16="http://schemas.microsoft.com/office/drawing/2014/main" id="{F66A78E2-5E22-4636-A236-D434599487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182" y="1639163"/>
            <a:ext cx="924201" cy="38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7;p13">
            <a:extLst>
              <a:ext uri="{FF2B5EF4-FFF2-40B4-BE49-F238E27FC236}">
                <a16:creationId xmlns:a16="http://schemas.microsoft.com/office/drawing/2014/main" id="{97040428-A20A-478D-83F1-2750B98942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182" y="2329968"/>
            <a:ext cx="893907" cy="434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03;p34">
            <a:extLst>
              <a:ext uri="{FF2B5EF4-FFF2-40B4-BE49-F238E27FC236}">
                <a16:creationId xmlns:a16="http://schemas.microsoft.com/office/drawing/2014/main" id="{B19164EB-C42D-44BC-98F2-0DC5A412389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4182" y="3065393"/>
            <a:ext cx="924201" cy="38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42;p36">
            <a:extLst>
              <a:ext uri="{FF2B5EF4-FFF2-40B4-BE49-F238E27FC236}">
                <a16:creationId xmlns:a16="http://schemas.microsoft.com/office/drawing/2014/main" id="{CD60244F-3060-410B-A979-1CD564D841A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1941" r="7280"/>
          <a:stretch/>
        </p:blipFill>
        <p:spPr>
          <a:xfrm>
            <a:off x="590903" y="3800818"/>
            <a:ext cx="887186" cy="4696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43B6CB0-7F44-437C-951A-82E0CA69BC77}"/>
              </a:ext>
            </a:extLst>
          </p:cNvPr>
          <p:cNvSpPr txBox="1"/>
          <p:nvPr/>
        </p:nvSpPr>
        <p:spPr>
          <a:xfrm>
            <a:off x="1714500" y="732816"/>
            <a:ext cx="36400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67</a:t>
            </a:r>
            <a:r>
              <a:rPr lang="es-CO" sz="1100" dirty="0"/>
              <a:t> ferias realizadas en 2022, con más de </a:t>
            </a:r>
            <a:r>
              <a:rPr lang="es-CO" sz="1100" b="1" dirty="0"/>
              <a:t>1.500</a:t>
            </a:r>
            <a:r>
              <a:rPr lang="es-CO" sz="1100" dirty="0"/>
              <a:t> productores vinculados y 80 por realizar en 2023, con una participación de al menos </a:t>
            </a:r>
            <a:r>
              <a:rPr lang="es-CO" sz="1400" b="1" dirty="0"/>
              <a:t>2.400</a:t>
            </a:r>
            <a:r>
              <a:rPr lang="es-CO" sz="1100" dirty="0"/>
              <a:t> unidades productivas en 18 localidades.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D8ADC7B-F859-43F6-992E-3DC8A5A5ED64}"/>
              </a:ext>
            </a:extLst>
          </p:cNvPr>
          <p:cNvSpPr txBox="1"/>
          <p:nvPr/>
        </p:nvSpPr>
        <p:spPr>
          <a:xfrm>
            <a:off x="1714499" y="1659779"/>
            <a:ext cx="36400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Al menos 7.000 personas pudieron mejorar sus capacidades empresariales, organizaciones, digitales.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04D052A-4ACF-4F80-9A22-FEF5408111FC}"/>
              </a:ext>
            </a:extLst>
          </p:cNvPr>
          <p:cNvSpPr txBox="1"/>
          <p:nvPr/>
        </p:nvSpPr>
        <p:spPr>
          <a:xfrm>
            <a:off x="1626577" y="2156099"/>
            <a:ext cx="3640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rgbClr val="262626"/>
                </a:solidFill>
                <a:latin typeface="MuseoSansCyrl-500"/>
              </a:rPr>
              <a:t>F</a:t>
            </a:r>
            <a:r>
              <a:rPr lang="es-MX" sz="1100" b="0" i="0" dirty="0">
                <a:solidFill>
                  <a:srgbClr val="262626"/>
                </a:solidFill>
                <a:effectLst/>
                <a:latin typeface="MuseoSansCyrl-500"/>
              </a:rPr>
              <a:t>ormación en habilidades de liderazgo, comerciales, digitales y financieras</a:t>
            </a:r>
          </a:p>
          <a:p>
            <a:r>
              <a:rPr lang="es-MX" sz="1100" b="0" i="0" dirty="0">
                <a:solidFill>
                  <a:srgbClr val="737373"/>
                </a:solidFill>
                <a:effectLst/>
                <a:latin typeface="MuseoSansCyrl-500"/>
              </a:rPr>
              <a:t>Se espera consolidar 23.000 emprendimientos de la economía local de Bogotá y 12.000 capitalizaciones en 2023.</a:t>
            </a:r>
            <a:endParaRPr lang="es-CO" sz="11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9E232C-2B13-45D5-A3F6-1CD4EC0DCD07}"/>
              </a:ext>
            </a:extLst>
          </p:cNvPr>
          <p:cNvSpPr txBox="1"/>
          <p:nvPr/>
        </p:nvSpPr>
        <p:spPr>
          <a:xfrm>
            <a:off x="1626577" y="2940920"/>
            <a:ext cx="36400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rgbClr val="262626"/>
                </a:solidFill>
                <a:latin typeface="MuseoSansCyrl-500"/>
              </a:rPr>
              <a:t>Cerca de 15.000 unidades productivas accedieron a líneas de crédito para capital de trabajo, activos fijos y/o sustitución de pasivos.</a:t>
            </a:r>
            <a:endParaRPr lang="es-CO" sz="11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E5AE534-8F93-4D8A-AEF3-762FE6B84F3F}"/>
              </a:ext>
            </a:extLst>
          </p:cNvPr>
          <p:cNvSpPr txBox="1"/>
          <p:nvPr/>
        </p:nvSpPr>
        <p:spPr>
          <a:xfrm>
            <a:off x="1635368" y="3735539"/>
            <a:ext cx="36400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rgbClr val="262626"/>
                </a:solidFill>
                <a:latin typeface="MuseoSansCyrl-500"/>
              </a:rPr>
              <a:t>9.000 mujeres y 3.000 unidades productivas y micronegocios de ellas fueron fortalecidos con formación, financiación y conexión de mercados</a:t>
            </a:r>
            <a:endParaRPr lang="es-CO" sz="11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7CD6E01-0632-427D-BCFF-0B0F6227FC33}"/>
              </a:ext>
            </a:extLst>
          </p:cNvPr>
          <p:cNvSpPr txBox="1"/>
          <p:nvPr/>
        </p:nvSpPr>
        <p:spPr>
          <a:xfrm>
            <a:off x="1626577" y="4650339"/>
            <a:ext cx="36400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rgbClr val="262626"/>
                </a:solidFill>
                <a:latin typeface="MuseoSansCyrl-500"/>
              </a:rPr>
              <a:t>20.763 unidades productivas y </a:t>
            </a:r>
            <a:r>
              <a:rPr lang="es-MX" sz="1100" dirty="0" err="1">
                <a:solidFill>
                  <a:srgbClr val="262626"/>
                </a:solidFill>
                <a:latin typeface="MuseoSansCyrl-500"/>
              </a:rPr>
              <a:t>mipymes</a:t>
            </a:r>
            <a:r>
              <a:rPr lang="es-MX" sz="1100" dirty="0">
                <a:solidFill>
                  <a:srgbClr val="262626"/>
                </a:solidFill>
                <a:latin typeface="MuseoSansCyrl-500"/>
              </a:rPr>
              <a:t> accedieron a una de siete líneas de crédito para apalancar capital de trabajo, </a:t>
            </a:r>
            <a:r>
              <a:rPr lang="es-ES" sz="1100" dirty="0">
                <a:solidFill>
                  <a:srgbClr val="262626"/>
                </a:solidFill>
                <a:latin typeface="MuseoSansCyrl-500"/>
              </a:rPr>
              <a:t>activos fijos y/o sustitución de pasivos</a:t>
            </a:r>
            <a:r>
              <a:rPr lang="es-MX" sz="1100" dirty="0">
                <a:solidFill>
                  <a:srgbClr val="262626"/>
                </a:solidFill>
                <a:latin typeface="MuseoSansCyrl-500"/>
              </a:rPr>
              <a:t>.</a:t>
            </a:r>
            <a:endParaRPr lang="es-CO" sz="1100" dirty="0">
              <a:solidFill>
                <a:srgbClr val="262626"/>
              </a:solidFill>
              <a:latin typeface="MuseoSansCyrl-500"/>
            </a:endParaRPr>
          </a:p>
        </p:txBody>
      </p:sp>
      <p:pic>
        <p:nvPicPr>
          <p:cNvPr id="15" name="Google Shape;310;p34">
            <a:extLst>
              <a:ext uri="{FF2B5EF4-FFF2-40B4-BE49-F238E27FC236}">
                <a16:creationId xmlns:a16="http://schemas.microsoft.com/office/drawing/2014/main" id="{CD697FA8-31EF-4BAE-8E72-D98ECB69BB4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7126" y="4616410"/>
            <a:ext cx="449156" cy="238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09;p34">
            <a:extLst>
              <a:ext uri="{FF2B5EF4-FFF2-40B4-BE49-F238E27FC236}">
                <a16:creationId xmlns:a16="http://schemas.microsoft.com/office/drawing/2014/main" id="{538506AE-E0DF-424C-B611-6AC59849919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0903" y="4790447"/>
            <a:ext cx="498613" cy="15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Banco Agrario - TECNO FILE SAS">
            <a:extLst>
              <a:ext uri="{FF2B5EF4-FFF2-40B4-BE49-F238E27FC236}">
                <a16:creationId xmlns:a16="http://schemas.microsoft.com/office/drawing/2014/main" id="{0589BBBD-CCA4-4D13-8907-CAF30A7B0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9" t="13048" r="29279" b="13140"/>
          <a:stretch/>
        </p:blipFill>
        <p:spPr bwMode="auto">
          <a:xfrm>
            <a:off x="641837" y="4925886"/>
            <a:ext cx="259750" cy="25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CB29699-2C56-459C-9DD9-5DDFAD0E13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8491" y="367500"/>
            <a:ext cx="4481713" cy="289261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F57A5FC-C4D0-4A39-A89A-86C247B8A3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8491" y="3409005"/>
            <a:ext cx="4413571" cy="289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0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 txBox="1">
            <a:spLocks noGrp="1"/>
          </p:cNvSpPr>
          <p:nvPr>
            <p:ph type="title"/>
          </p:nvPr>
        </p:nvSpPr>
        <p:spPr>
          <a:xfrm>
            <a:off x="2079812" y="3760692"/>
            <a:ext cx="8166847" cy="1496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pPr algn="ctr">
              <a:buSzPct val="100000"/>
            </a:pPr>
            <a:r>
              <a:rPr lang="es" sz="3600" dirty="0"/>
              <a:t>Diseño e implementación de la estrategia de reactivación económica de la ciudad</a:t>
            </a:r>
            <a:endParaRPr sz="3600" dirty="0"/>
          </a:p>
        </p:txBody>
      </p:sp>
      <p:sp>
        <p:nvSpPr>
          <p:cNvPr id="5" name="Google Shape;188;p18">
            <a:extLst>
              <a:ext uri="{FF2B5EF4-FFF2-40B4-BE49-F238E27FC236}">
                <a16:creationId xmlns:a16="http://schemas.microsoft.com/office/drawing/2014/main" id="{B9C0B03B-90E1-4CAB-BD9A-3D45AEAF76D1}"/>
              </a:ext>
            </a:extLst>
          </p:cNvPr>
          <p:cNvSpPr txBox="1">
            <a:spLocks/>
          </p:cNvSpPr>
          <p:nvPr/>
        </p:nvSpPr>
        <p:spPr>
          <a:xfrm>
            <a:off x="3218328" y="1971006"/>
            <a:ext cx="5889813" cy="12433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b" anchorCtr="0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SzPct val="100000"/>
            </a:pPr>
            <a:r>
              <a:rPr lang="es-ES" sz="5400" dirty="0"/>
              <a:t>Principal reto económico de nuestro gobierno</a:t>
            </a:r>
          </a:p>
        </p:txBody>
      </p:sp>
      <p:sp>
        <p:nvSpPr>
          <p:cNvPr id="6" name="Google Shape;188;p18">
            <a:extLst>
              <a:ext uri="{FF2B5EF4-FFF2-40B4-BE49-F238E27FC236}">
                <a16:creationId xmlns:a16="http://schemas.microsoft.com/office/drawing/2014/main" id="{CEAEBD7E-47E9-405B-B20A-4010DCB4C931}"/>
              </a:ext>
            </a:extLst>
          </p:cNvPr>
          <p:cNvSpPr txBox="1">
            <a:spLocks/>
          </p:cNvSpPr>
          <p:nvPr/>
        </p:nvSpPr>
        <p:spPr>
          <a:xfrm>
            <a:off x="5714998" y="1030185"/>
            <a:ext cx="1075768" cy="12433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100000"/>
            </a:pPr>
            <a:r>
              <a:rPr lang="es-ES" sz="5400" dirty="0"/>
              <a:t>1.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76;p26">
            <a:extLst>
              <a:ext uri="{FF2B5EF4-FFF2-40B4-BE49-F238E27FC236}">
                <a16:creationId xmlns:a16="http://schemas.microsoft.com/office/drawing/2014/main" id="{988E2088-AB7E-4B09-8BC3-0281E899EF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5026" t="21268" r="13766" b="36012"/>
          <a:stretch/>
        </p:blipFill>
        <p:spPr>
          <a:xfrm>
            <a:off x="3318202" y="2457432"/>
            <a:ext cx="5036904" cy="1943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0845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AA8CB055-6BF1-460F-9DDF-3743A0DB2E1F}"/>
              </a:ext>
            </a:extLst>
          </p:cNvPr>
          <p:cNvSpPr txBox="1"/>
          <p:nvPr/>
        </p:nvSpPr>
        <p:spPr>
          <a:xfrm>
            <a:off x="2711525" y="583500"/>
            <a:ext cx="393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+mj-lt"/>
              </a:rPr>
              <a:t>Fortalecimiento y financiamiento a empresas consolidadas </a:t>
            </a:r>
            <a:r>
              <a:rPr lang="es-MX" sz="1200" b="0" i="0" dirty="0">
                <a:effectLst/>
                <a:latin typeface="+mj-lt"/>
              </a:rPr>
              <a:t>para dinamizar, sofisticar y diversificar el tejido empresarial de Bogotá.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+mj-lt"/>
              </a:rPr>
              <a:t>1.250 empresas se han fortalecido sus capacidades en ciencia y tecnología, y han apropiado nuevas tecnologías para su producción.</a:t>
            </a:r>
          </a:p>
        </p:txBody>
      </p:sp>
      <p:pic>
        <p:nvPicPr>
          <p:cNvPr id="21" name="Picture 6" descr="fitic">
            <a:extLst>
              <a:ext uri="{FF2B5EF4-FFF2-40B4-BE49-F238E27FC236}">
                <a16:creationId xmlns:a16="http://schemas.microsoft.com/office/drawing/2014/main" id="{761898BA-DB5E-4C24-999F-38EB44A8E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4" t="20537" r="13247" b="21226"/>
          <a:stretch/>
        </p:blipFill>
        <p:spPr bwMode="auto">
          <a:xfrm>
            <a:off x="226480" y="676155"/>
            <a:ext cx="2177313" cy="10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oogle Shape;360;p38">
            <a:extLst>
              <a:ext uri="{FF2B5EF4-FFF2-40B4-BE49-F238E27FC236}">
                <a16:creationId xmlns:a16="http://schemas.microsoft.com/office/drawing/2014/main" id="{666BF6EB-3011-44B8-9B15-17C35334FD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194" y="2674128"/>
            <a:ext cx="1337102" cy="119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361;p38">
            <a:extLst>
              <a:ext uri="{FF2B5EF4-FFF2-40B4-BE49-F238E27FC236}">
                <a16:creationId xmlns:a16="http://schemas.microsoft.com/office/drawing/2014/main" id="{9285ED5A-F5C9-4667-8320-7B7829358A1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8750" t="10938" r="6790" b="8096"/>
          <a:stretch/>
        </p:blipFill>
        <p:spPr>
          <a:xfrm>
            <a:off x="640957" y="4121928"/>
            <a:ext cx="1337102" cy="88996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5FB92677-0770-4135-A005-2FB7FDACE5B9}"/>
              </a:ext>
            </a:extLst>
          </p:cNvPr>
          <p:cNvSpPr txBox="1"/>
          <p:nvPr/>
        </p:nvSpPr>
        <p:spPr>
          <a:xfrm>
            <a:off x="2711525" y="2897555"/>
            <a:ext cx="415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/>
              <a:t>124 empresas con potencial exportador se han preparado para incursionar en mercados internacionales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2E8E259-7B9B-4115-9E00-F20DE10A7F23}"/>
              </a:ext>
            </a:extLst>
          </p:cNvPr>
          <p:cNvSpPr txBox="1"/>
          <p:nvPr/>
        </p:nvSpPr>
        <p:spPr>
          <a:xfrm>
            <a:off x="2711525" y="4042757"/>
            <a:ext cx="4307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MuseoSansCyrl-500"/>
              </a:rPr>
              <a:t>E</a:t>
            </a:r>
            <a:r>
              <a:rPr lang="es-MX" sz="1200" b="0" i="0" dirty="0">
                <a:effectLst/>
                <a:latin typeface="MuseoSansCyrl-500"/>
              </a:rPr>
              <a:t>n 2020 con un plan piloto que sumó más de 300 comercios, generó un aumento promedio en ventas del 35 %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0" i="0" dirty="0">
                <a:effectLst/>
                <a:latin typeface="MuseoSansCyrl-500"/>
              </a:rPr>
              <a:t>Para 2021, la estrategia se concentró en activaciones comerciales en 11 localidades mediante ferias comerciales con ventas por 185 millones de pesos y activaciones culturales y cívicas.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0" i="0" dirty="0">
                <a:effectLst/>
                <a:latin typeface="MuseoSansCyrl-500"/>
              </a:rPr>
              <a:t>Las ferias beneficiaron a más de 500 empresarios y emprendedores.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0" i="0" dirty="0">
                <a:effectLst/>
                <a:latin typeface="MuseoSansCyrl-500"/>
              </a:rPr>
              <a:t>En  2022, se intervinieron 3 polígonos: barrio San Felipe, la Calle 85 y el Parque de la 93</a:t>
            </a:r>
            <a:endParaRPr lang="es-CO" sz="1200" dirty="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329B9B2-D61B-4AC0-BD6B-46B2B444D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659" y="587569"/>
            <a:ext cx="4157704" cy="282425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02A718AC-4EFC-4EC6-8936-6183EE71F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962" y="3592637"/>
            <a:ext cx="3997026" cy="267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56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0" descr="Logo Bogotá Corazón Productivo">
            <a:extLst>
              <a:ext uri="{FF2B5EF4-FFF2-40B4-BE49-F238E27FC236}">
                <a16:creationId xmlns:a16="http://schemas.microsoft.com/office/drawing/2014/main" id="{4A493E66-9C87-41BC-BBE7-E668E3154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12" y="2416319"/>
            <a:ext cx="1630716" cy="78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C6C3BDE9-FAB4-4F0A-AE87-566B8BCDCD9B}"/>
              </a:ext>
            </a:extLst>
          </p:cNvPr>
          <p:cNvSpPr txBox="1"/>
          <p:nvPr/>
        </p:nvSpPr>
        <p:spPr>
          <a:xfrm>
            <a:off x="389666" y="3429000"/>
            <a:ext cx="4158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/>
              <a:t>10 aglomeraciones intervenidas</a:t>
            </a:r>
          </a:p>
        </p:txBody>
      </p:sp>
      <p:pic>
        <p:nvPicPr>
          <p:cNvPr id="26" name="Picture 6" descr="Mapa Bogotá zonas economicas priorizadas">
            <a:extLst>
              <a:ext uri="{FF2B5EF4-FFF2-40B4-BE49-F238E27FC236}">
                <a16:creationId xmlns:a16="http://schemas.microsoft.com/office/drawing/2014/main" id="{5F66D276-0017-4632-A30E-779B5D2B0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79" y="971636"/>
            <a:ext cx="7132792" cy="459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23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82;p42">
            <a:extLst>
              <a:ext uri="{FF2B5EF4-FFF2-40B4-BE49-F238E27FC236}">
                <a16:creationId xmlns:a16="http://schemas.microsoft.com/office/drawing/2014/main" id="{084F9B03-A92A-4155-ACDE-A477D5F5997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559" t="22070" r="13057" b="36828"/>
          <a:stretch/>
        </p:blipFill>
        <p:spPr>
          <a:xfrm>
            <a:off x="2179971" y="2109192"/>
            <a:ext cx="7832058" cy="2639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902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74;p39">
            <a:extLst>
              <a:ext uri="{FF2B5EF4-FFF2-40B4-BE49-F238E27FC236}">
                <a16:creationId xmlns:a16="http://schemas.microsoft.com/office/drawing/2014/main" id="{22490F04-3616-4151-95C8-9C1F52BD6F6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355" y="1521475"/>
            <a:ext cx="1265515" cy="993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5F11ED0-A21A-43D4-A6AD-EA0B711472B9}"/>
              </a:ext>
            </a:extLst>
          </p:cNvPr>
          <p:cNvSpPr txBox="1"/>
          <p:nvPr/>
        </p:nvSpPr>
        <p:spPr>
          <a:xfrm>
            <a:off x="2488223" y="1417872"/>
            <a:ext cx="3607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dirty="0"/>
              <a:t>Entre 2020 y 2023 se han desarrollado 1.293 mercados campesinos en 18 localidades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Expansión de mercados campesinos en los sistemas masivos de transporte y centros comerciales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Fortalecimiento de 10 iniciativas que trabajan en la reducción de desperdicios en las localidades</a:t>
            </a:r>
          </a:p>
        </p:txBody>
      </p:sp>
      <p:pic>
        <p:nvPicPr>
          <p:cNvPr id="7" name="Google Shape;377;p39">
            <a:extLst>
              <a:ext uri="{FF2B5EF4-FFF2-40B4-BE49-F238E27FC236}">
                <a16:creationId xmlns:a16="http://schemas.microsoft.com/office/drawing/2014/main" id="{1A5D8A1E-1047-40EC-A06F-E3B1A761FE2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011" y="3335000"/>
            <a:ext cx="1384921" cy="595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65;p38">
            <a:extLst>
              <a:ext uri="{FF2B5EF4-FFF2-40B4-BE49-F238E27FC236}">
                <a16:creationId xmlns:a16="http://schemas.microsoft.com/office/drawing/2014/main" id="{85710190-ACE0-461D-9A8C-484EB7AC84A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6775" t="23783" r="34784" b="19482"/>
          <a:stretch/>
        </p:blipFill>
        <p:spPr>
          <a:xfrm>
            <a:off x="1008623" y="4745870"/>
            <a:ext cx="1110324" cy="8475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3F02C43-698F-40A2-8C47-E69520E4B85B}"/>
              </a:ext>
            </a:extLst>
          </p:cNvPr>
          <p:cNvSpPr txBox="1"/>
          <p:nvPr/>
        </p:nvSpPr>
        <p:spPr>
          <a:xfrm>
            <a:off x="2488222" y="3217081"/>
            <a:ext cx="3955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dirty="0"/>
              <a:t>4.140 actores fortalecidos en </a:t>
            </a:r>
            <a:r>
              <a:rPr lang="es-CO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entre  transformadores de alimentos, productores, transportadores y comerciantes minoristas</a:t>
            </a:r>
            <a:r>
              <a:rPr lang="es-CO" sz="1200" dirty="0"/>
              <a:t> </a:t>
            </a:r>
            <a:r>
              <a:rPr lang="es-MX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(restaurantes, cafeterías, fruterías, </a:t>
            </a:r>
            <a:r>
              <a:rPr lang="es-MX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fruver</a:t>
            </a:r>
            <a:r>
              <a:rPr lang="es-MX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supermercados de barrio, comerciantes de plazas de mercado)</a:t>
            </a:r>
            <a:endParaRPr lang="es-CO" sz="12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B629EFC-1A1C-4031-9826-5B17965D6006}"/>
              </a:ext>
            </a:extLst>
          </p:cNvPr>
          <p:cNvSpPr txBox="1"/>
          <p:nvPr/>
        </p:nvSpPr>
        <p:spPr>
          <a:xfrm>
            <a:off x="2426676" y="4932296"/>
            <a:ext cx="4309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/>
              <a:t>462 unidades agrícolas de la ruralidad han participado del fortalecimiento</a:t>
            </a:r>
          </a:p>
          <a:p>
            <a:pPr marL="17145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Arveja</a:t>
            </a:r>
            <a:r>
              <a:rPr lang="es-MX" sz="1200" dirty="0"/>
              <a:t>, </a:t>
            </a:r>
            <a:r>
              <a:rPr lang="es-MX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Cebolla</a:t>
            </a:r>
            <a:r>
              <a:rPr lang="es-MX" sz="1200" dirty="0"/>
              <a:t>, </a:t>
            </a:r>
            <a:r>
              <a:rPr lang="es-MX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Fresa</a:t>
            </a:r>
            <a:r>
              <a:rPr lang="es-MX" sz="1200" dirty="0"/>
              <a:t>, </a:t>
            </a:r>
            <a:r>
              <a:rPr lang="es-MX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Frutas clima frio</a:t>
            </a:r>
            <a:r>
              <a:rPr lang="es-MX" sz="1200" dirty="0"/>
              <a:t>, </a:t>
            </a:r>
            <a:r>
              <a:rPr lang="es-MX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Ganadería Hortalizas y aromáticas, Huertas</a:t>
            </a:r>
            <a:r>
              <a:rPr lang="es-MX" sz="1200" dirty="0"/>
              <a:t>, </a:t>
            </a:r>
            <a:r>
              <a:rPr lang="es-MX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Mora</a:t>
            </a:r>
            <a:r>
              <a:rPr lang="es-MX" sz="1200" dirty="0"/>
              <a:t>, </a:t>
            </a:r>
            <a:r>
              <a:rPr lang="es-MX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Papa</a:t>
            </a:r>
            <a:r>
              <a:rPr lang="es-MX" sz="1200" dirty="0"/>
              <a:t>, </a:t>
            </a:r>
            <a:r>
              <a:rPr lang="es-MX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Producción contra cíclica</a:t>
            </a:r>
          </a:p>
          <a:p>
            <a:pPr marL="17145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000000"/>
                </a:solidFill>
                <a:latin typeface="Arial" panose="020B0604020202020204" pitchFamily="34" charset="0"/>
              </a:rPr>
              <a:t>Localidades intervenidas: Sumapaz, Ciudad Bolívar, Chapinero, Santa Fe, Suba, Usme.</a:t>
            </a:r>
            <a:endParaRPr lang="es-MX" sz="1200" b="0" dirty="0">
              <a:effectLst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A3C9644-418F-4A6C-99DA-42329AC7A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398" y="720307"/>
            <a:ext cx="4240306" cy="285644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5CA14C6-E607-4F9B-A8D1-0BBFD166F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398" y="3764311"/>
            <a:ext cx="4201054" cy="251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9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41363-5A95-408E-97F3-1262AFF2B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-10952"/>
            <a:ext cx="10389347" cy="1156169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¿Cómo se protege el tejido empresarial?</a:t>
            </a:r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5E83385-9D43-469E-B4DA-CB5C67F9B76B}"/>
              </a:ext>
            </a:extLst>
          </p:cNvPr>
          <p:cNvSpPr txBox="1"/>
          <p:nvPr/>
        </p:nvSpPr>
        <p:spPr>
          <a:xfrm>
            <a:off x="663811" y="1756492"/>
            <a:ext cx="2797568" cy="129266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Mitigación de los efectos en la demanda agregada</a:t>
            </a:r>
            <a:endParaRPr kumimoji="0" lang="es-CO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7BE8C8F-F9F0-4B90-A373-1B92B5B75AC4}"/>
              </a:ext>
            </a:extLst>
          </p:cNvPr>
          <p:cNvSpPr txBox="1"/>
          <p:nvPr/>
        </p:nvSpPr>
        <p:spPr>
          <a:xfrm>
            <a:off x="663811" y="4373145"/>
            <a:ext cx="2751849" cy="138499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Intervenciones sobre el tejido productivo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EAB6C936-50D6-4485-B2E4-9C66491B07B3}"/>
              </a:ext>
            </a:extLst>
          </p:cNvPr>
          <p:cNvSpPr/>
          <p:nvPr/>
        </p:nvSpPr>
        <p:spPr>
          <a:xfrm>
            <a:off x="3812900" y="1232452"/>
            <a:ext cx="45719" cy="2340742"/>
          </a:xfrm>
          <a:prstGeom prst="leftBrac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B408866-4F2E-4787-8EB5-954164DDE494}"/>
              </a:ext>
            </a:extLst>
          </p:cNvPr>
          <p:cNvSpPr txBox="1"/>
          <p:nvPr/>
        </p:nvSpPr>
        <p:spPr>
          <a:xfrm>
            <a:off x="4201545" y="1314299"/>
            <a:ext cx="4999499" cy="461665"/>
          </a:xfrm>
          <a:prstGeom prst="rect">
            <a:avLst/>
          </a:prstGeom>
          <a:noFill/>
          <a:ln w="38100">
            <a:solidFill>
              <a:srgbClr val="D3260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D3260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Política social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D3260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0FAB4EC-7D5E-4EB8-B8F8-DE18D09586DC}"/>
              </a:ext>
            </a:extLst>
          </p:cNvPr>
          <p:cNvSpPr txBox="1"/>
          <p:nvPr/>
        </p:nvSpPr>
        <p:spPr>
          <a:xfrm>
            <a:off x="4224402" y="2033480"/>
            <a:ext cx="4999499" cy="70788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Intervencionismo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“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keynesiano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b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(gasto público </a:t>
            </a:r>
            <a:r>
              <a:rPr kumimoji="0" lang="es-MX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contracíclico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DA79491-0129-4BAE-AC72-4FD453F41B34}"/>
              </a:ext>
            </a:extLst>
          </p:cNvPr>
          <p:cNvSpPr txBox="1"/>
          <p:nvPr/>
        </p:nvSpPr>
        <p:spPr>
          <a:xfrm>
            <a:off x="4224404" y="3022727"/>
            <a:ext cx="4999499" cy="46166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Construcción de edificaciones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FBBF9A3-1EA8-48B1-9D4B-0A290118FBFF}"/>
              </a:ext>
            </a:extLst>
          </p:cNvPr>
          <p:cNvSpPr txBox="1"/>
          <p:nvPr/>
        </p:nvSpPr>
        <p:spPr>
          <a:xfrm>
            <a:off x="4201545" y="4284626"/>
            <a:ext cx="4999499" cy="461665"/>
          </a:xfrm>
          <a:prstGeom prst="rect">
            <a:avLst/>
          </a:prstGeom>
          <a:noFill/>
          <a:ln w="38100">
            <a:solidFill>
              <a:srgbClr val="D32603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2400" dirty="0">
                <a:solidFill>
                  <a:srgbClr val="D32603"/>
                </a:solidFill>
                <a:latin typeface="Calibri" panose="020F0502020204030204"/>
              </a:rPr>
              <a:t>Mejoras en la productividad</a:t>
            </a:r>
          </a:p>
        </p:txBody>
      </p:sp>
      <p:sp>
        <p:nvSpPr>
          <p:cNvPr id="18" name="Abrir llave 17">
            <a:extLst>
              <a:ext uri="{FF2B5EF4-FFF2-40B4-BE49-F238E27FC236}">
                <a16:creationId xmlns:a16="http://schemas.microsoft.com/office/drawing/2014/main" id="{3BA4BD16-4FCC-464D-917F-EE00EAF745A1}"/>
              </a:ext>
            </a:extLst>
          </p:cNvPr>
          <p:cNvSpPr/>
          <p:nvPr/>
        </p:nvSpPr>
        <p:spPr>
          <a:xfrm>
            <a:off x="3812899" y="4118102"/>
            <a:ext cx="45719" cy="2340742"/>
          </a:xfrm>
          <a:prstGeom prst="leftBrac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2361A1D-363E-4BA2-85FC-B764656DC188}"/>
              </a:ext>
            </a:extLst>
          </p:cNvPr>
          <p:cNvSpPr txBox="1"/>
          <p:nvPr/>
        </p:nvSpPr>
        <p:spPr>
          <a:xfrm>
            <a:off x="4201544" y="5718808"/>
            <a:ext cx="4999499" cy="46166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Reducción de costos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537E568-8E3D-40EA-AD56-356E9258CA2D}"/>
              </a:ext>
            </a:extLst>
          </p:cNvPr>
          <p:cNvSpPr txBox="1"/>
          <p:nvPr/>
        </p:nvSpPr>
        <p:spPr>
          <a:xfrm>
            <a:off x="4201544" y="5001717"/>
            <a:ext cx="4999499" cy="461665"/>
          </a:xfrm>
          <a:prstGeom prst="rect">
            <a:avLst/>
          </a:prstGeom>
          <a:noFill/>
          <a:ln w="38100">
            <a:solidFill>
              <a:srgbClr val="02780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Apoyos en la comercialización</a:t>
            </a:r>
            <a:endParaRPr lang="es-CO" sz="2400" dirty="0">
              <a:solidFill>
                <a:schemeClr val="accent6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21" name="Abrir llave 20">
            <a:extLst>
              <a:ext uri="{FF2B5EF4-FFF2-40B4-BE49-F238E27FC236}">
                <a16:creationId xmlns:a16="http://schemas.microsoft.com/office/drawing/2014/main" id="{7B6C6C7C-78B6-4E54-98F5-A243666D9F0D}"/>
              </a:ext>
            </a:extLst>
          </p:cNvPr>
          <p:cNvSpPr/>
          <p:nvPr/>
        </p:nvSpPr>
        <p:spPr>
          <a:xfrm rot="10800000">
            <a:off x="9589683" y="1097542"/>
            <a:ext cx="156665" cy="5361301"/>
          </a:xfrm>
          <a:prstGeom prst="leftBrac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F8D439A-7D67-4992-93A9-305E1FB6005E}"/>
              </a:ext>
            </a:extLst>
          </p:cNvPr>
          <p:cNvSpPr txBox="1"/>
          <p:nvPr/>
        </p:nvSpPr>
        <p:spPr>
          <a:xfrm>
            <a:off x="9996257" y="2993362"/>
            <a:ext cx="1979720" cy="156966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Gestión de suelo y ordenamiento territorial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39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41363-5A95-408E-97F3-1262AFF2B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-10952"/>
            <a:ext cx="10389347" cy="1156169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Componentes de la estrategia</a:t>
            </a:r>
            <a:endParaRPr lang="es-CO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0D4BDE1-3E1A-4901-8AED-466AD1F70AAE}"/>
              </a:ext>
            </a:extLst>
          </p:cNvPr>
          <p:cNvSpPr txBox="1"/>
          <p:nvPr/>
        </p:nvSpPr>
        <p:spPr>
          <a:xfrm>
            <a:off x="7279864" y="1792414"/>
            <a:ext cx="2676104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Batang"/>
                <a:cs typeface="Batang" charset="0"/>
              </a:rPr>
              <a:t>Transformación productiva y digitalización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7902B6E-398A-45D8-9C76-E96A7345E781}"/>
              </a:ext>
            </a:extLst>
          </p:cNvPr>
          <p:cNvSpPr txBox="1"/>
          <p:nvPr/>
        </p:nvSpPr>
        <p:spPr>
          <a:xfrm>
            <a:off x="1223085" y="1808168"/>
            <a:ext cx="2629886" cy="9694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marR="0" lvl="0" indent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es-E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Batang"/>
                <a:cs typeface="Batang" charset="0"/>
              </a:rPr>
              <a:t>Inversión pública efectiva contra cíclica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A04D2EB-C80B-4F6D-8CA3-54EC1F6C3F9B}"/>
              </a:ext>
            </a:extLst>
          </p:cNvPr>
          <p:cNvSpPr txBox="1"/>
          <p:nvPr/>
        </p:nvSpPr>
        <p:spPr>
          <a:xfrm>
            <a:off x="4164636" y="1816808"/>
            <a:ext cx="2668859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Batang"/>
                <a:cs typeface="Batang" charset="0"/>
              </a:rPr>
              <a:t>Gestión espacial</a:t>
            </a:r>
            <a:r>
              <a:rPr lang="es-ES" sz="1900" b="1" dirty="0">
                <a:solidFill>
                  <a:prstClr val="black"/>
                </a:solidFill>
                <a:latin typeface="Century Gothic" panose="020B0502020202020204" pitchFamily="34" charset="0"/>
                <a:ea typeface="Batang"/>
                <a:cs typeface="Batang" charset="0"/>
              </a:rPr>
              <a:t> de la productividad</a:t>
            </a:r>
            <a:endParaRPr kumimoji="0" lang="es-E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Batang"/>
              <a:cs typeface="Batang" charset="0"/>
            </a:endParaRPr>
          </a:p>
        </p:txBody>
      </p:sp>
      <p:pic>
        <p:nvPicPr>
          <p:cNvPr id="26" name="Gráfico 25" descr="Futuro">
            <a:extLst>
              <a:ext uri="{FF2B5EF4-FFF2-40B4-BE49-F238E27FC236}">
                <a16:creationId xmlns:a16="http://schemas.microsoft.com/office/drawing/2014/main" id="{25DA2288-2FB6-4CC3-8B80-1F7891C63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5582" y="3184126"/>
            <a:ext cx="724667" cy="761753"/>
          </a:xfrm>
          <a:prstGeom prst="rect">
            <a:avLst/>
          </a:prstGeom>
        </p:spPr>
      </p:pic>
      <p:pic>
        <p:nvPicPr>
          <p:cNvPr id="27" name="Gráfico 26" descr="Ciudad">
            <a:extLst>
              <a:ext uri="{FF2B5EF4-FFF2-40B4-BE49-F238E27FC236}">
                <a16:creationId xmlns:a16="http://schemas.microsoft.com/office/drawing/2014/main" id="{C9A8ED31-78E1-4620-9DA5-F4CD4A149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3239" y="3131318"/>
            <a:ext cx="849578" cy="89305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43D3D15E-3C79-42DD-A7AE-F722D458B53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2735" y="3206668"/>
            <a:ext cx="1052660" cy="727150"/>
          </a:xfrm>
          <a:prstGeom prst="rect">
            <a:avLst/>
          </a:prstGeom>
          <a:solidFill>
            <a:srgbClr val="FFC000"/>
          </a:solidFill>
        </p:spPr>
      </p:pic>
      <p:graphicFrame>
        <p:nvGraphicFramePr>
          <p:cNvPr id="29" name="Tabla 7">
            <a:extLst>
              <a:ext uri="{FF2B5EF4-FFF2-40B4-BE49-F238E27FC236}">
                <a16:creationId xmlns:a16="http://schemas.microsoft.com/office/drawing/2014/main" id="{76AEC8EC-D739-4A43-9D13-3EE559EE79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260068"/>
              </p:ext>
            </p:extLst>
          </p:nvPr>
        </p:nvGraphicFramePr>
        <p:xfrm>
          <a:off x="1508941" y="4453125"/>
          <a:ext cx="7881911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130">
                  <a:extLst>
                    <a:ext uri="{9D8B030D-6E8A-4147-A177-3AD203B41FA5}">
                      <a16:colId xmlns:a16="http://schemas.microsoft.com/office/drawing/2014/main" val="3946056792"/>
                    </a:ext>
                  </a:extLst>
                </a:gridCol>
                <a:gridCol w="1876237">
                  <a:extLst>
                    <a:ext uri="{9D8B030D-6E8A-4147-A177-3AD203B41FA5}">
                      <a16:colId xmlns:a16="http://schemas.microsoft.com/office/drawing/2014/main" val="2125786148"/>
                    </a:ext>
                  </a:extLst>
                </a:gridCol>
                <a:gridCol w="1889089">
                  <a:extLst>
                    <a:ext uri="{9D8B030D-6E8A-4147-A177-3AD203B41FA5}">
                      <a16:colId xmlns:a16="http://schemas.microsoft.com/office/drawing/2014/main" val="2463586641"/>
                    </a:ext>
                  </a:extLst>
                </a:gridCol>
                <a:gridCol w="1937455">
                  <a:extLst>
                    <a:ext uri="{9D8B030D-6E8A-4147-A177-3AD203B41FA5}">
                      <a16:colId xmlns:a16="http://schemas.microsoft.com/office/drawing/2014/main" val="212221373"/>
                    </a:ext>
                  </a:extLst>
                </a:gridCol>
              </a:tblGrid>
              <a:tr h="268871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500.000 </a:t>
                      </a:r>
                    </a:p>
                    <a:p>
                      <a:pPr algn="ctr"/>
                      <a:r>
                        <a:rPr lang="es-MX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Empleos por obra pública</a:t>
                      </a:r>
                      <a:endParaRPr lang="es-CO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100.000</a:t>
                      </a:r>
                    </a:p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Empresas beneficiadas</a:t>
                      </a:r>
                      <a:endParaRPr lang="es-CO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200.000</a:t>
                      </a:r>
                    </a:p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Empleos colocados</a:t>
                      </a:r>
                      <a:endParaRPr lang="es-CO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73.900</a:t>
                      </a:r>
                    </a:p>
                    <a:p>
                      <a:pPr algn="ctr"/>
                      <a:r>
                        <a:rPr lang="es-MX" sz="1400" b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Mipymes</a:t>
                      </a:r>
                      <a:r>
                        <a:rPr lang="es-MX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con beneficios financieros</a:t>
                      </a:r>
                      <a:endParaRPr lang="es-CO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080563"/>
                  </a:ext>
                </a:extLst>
              </a:tr>
            </a:tbl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A9F197C7-200B-4B82-B05F-0758AB875A55}"/>
              </a:ext>
            </a:extLst>
          </p:cNvPr>
          <p:cNvSpPr txBox="1"/>
          <p:nvPr/>
        </p:nvSpPr>
        <p:spPr>
          <a:xfrm>
            <a:off x="10087217" y="4365991"/>
            <a:ext cx="2056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METAS DEL PLAN DE DESARROLLO </a:t>
            </a:r>
          </a:p>
          <a:p>
            <a:r>
              <a:rPr lang="es-MX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(cuatrienio)</a:t>
            </a:r>
            <a:endParaRPr lang="es-CO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6DEBDEB4-40FA-4029-9294-7F1EDCE30002}"/>
              </a:ext>
            </a:extLst>
          </p:cNvPr>
          <p:cNvSpPr/>
          <p:nvPr/>
        </p:nvSpPr>
        <p:spPr>
          <a:xfrm rot="10800000">
            <a:off x="9482729" y="4564877"/>
            <a:ext cx="512610" cy="525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928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41363-5A95-408E-97F3-1262AFF2B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-10952"/>
            <a:ext cx="10389347" cy="1156169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Principales intervenciones</a:t>
            </a:r>
            <a:endParaRPr lang="es-CO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554E615-1493-46BC-8DA7-C57EE7D48B5B}"/>
              </a:ext>
            </a:extLst>
          </p:cNvPr>
          <p:cNvSpPr/>
          <p:nvPr/>
        </p:nvSpPr>
        <p:spPr>
          <a:xfrm>
            <a:off x="10383" y="3866124"/>
            <a:ext cx="2950152" cy="266914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0EDB231-C757-4CDC-BE81-A7C7ACBA3F3E}"/>
              </a:ext>
            </a:extLst>
          </p:cNvPr>
          <p:cNvSpPr txBox="1"/>
          <p:nvPr/>
        </p:nvSpPr>
        <p:spPr>
          <a:xfrm>
            <a:off x="116598" y="4562823"/>
            <a:ext cx="2764996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Batang"/>
                <a:cs typeface="Batang" charset="0"/>
              </a:rPr>
              <a:t>Transformación productiva y digitalización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Batang"/>
              <a:cs typeface="Batang" charset="0"/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312B3939-5D13-4AB3-BFB2-46BDB3139B71}"/>
              </a:ext>
            </a:extLst>
          </p:cNvPr>
          <p:cNvSpPr/>
          <p:nvPr/>
        </p:nvSpPr>
        <p:spPr>
          <a:xfrm rot="5400000">
            <a:off x="8843524" y="1702151"/>
            <a:ext cx="188843" cy="155715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5F8BA68-61B3-49F0-8DEB-80F87E7E212B}"/>
              </a:ext>
            </a:extLst>
          </p:cNvPr>
          <p:cNvSpPr txBox="1"/>
          <p:nvPr/>
        </p:nvSpPr>
        <p:spPr>
          <a:xfrm>
            <a:off x="29036" y="1520487"/>
            <a:ext cx="2967604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Batang"/>
                <a:cs typeface="Batang" charset="0"/>
              </a:rPr>
              <a:t>Inversión pública efectiva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64BD40B-E1E3-498C-86C4-3310A6AC49F8}"/>
              </a:ext>
            </a:extLst>
          </p:cNvPr>
          <p:cNvGrpSpPr/>
          <p:nvPr/>
        </p:nvGrpSpPr>
        <p:grpSpPr>
          <a:xfrm>
            <a:off x="3381479" y="1141924"/>
            <a:ext cx="3433164" cy="1323434"/>
            <a:chOff x="3381479" y="1464654"/>
            <a:chExt cx="3433164" cy="1323434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7B2B392A-53DB-4E37-A160-652C1895E0E8}"/>
                </a:ext>
              </a:extLst>
            </p:cNvPr>
            <p:cNvSpPr/>
            <p:nvPr/>
          </p:nvSpPr>
          <p:spPr>
            <a:xfrm>
              <a:off x="3381479" y="1464654"/>
              <a:ext cx="3433164" cy="13234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91CDAF72-1FC1-4BB7-9FE3-0283B34EC1DD}"/>
                </a:ext>
              </a:extLst>
            </p:cNvPr>
            <p:cNvSpPr txBox="1"/>
            <p:nvPr/>
          </p:nvSpPr>
          <p:spPr>
            <a:xfrm>
              <a:off x="3430825" y="1715040"/>
              <a:ext cx="3368089" cy="9233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Batang"/>
                  <a:cs typeface="+mn-cs"/>
                </a:rPr>
                <a:t>1. </a:t>
              </a:r>
              <a:r>
                <a:rPr lang="es-ES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entury Gothic" panose="020B0502020202020204" pitchFamily="34" charset="0"/>
                  <a:ea typeface="Batang"/>
                </a:rPr>
                <a:t>O</a:t>
              </a:r>
              <a:r>
                <a:rPr kumimoji="0" lang="es-E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Batang"/>
                  <a:cs typeface="+mn-cs"/>
                </a:rPr>
                <a:t>bras</a:t>
              </a: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Batang"/>
                  <a:cs typeface="+mn-cs"/>
                </a:rPr>
                <a:t> públicas, infraestructura social y movilidad</a:t>
              </a:r>
              <a:endPara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Batang"/>
                <a:cs typeface="+mn-cs"/>
              </a:endParaRP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220EC96-4840-4E7A-B162-840FCE63F5DF}"/>
              </a:ext>
            </a:extLst>
          </p:cNvPr>
          <p:cNvSpPr txBox="1"/>
          <p:nvPr/>
        </p:nvSpPr>
        <p:spPr>
          <a:xfrm>
            <a:off x="3333016" y="3905947"/>
            <a:ext cx="353009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Batang"/>
                <a:cs typeface="+mn-cs"/>
              </a:rPr>
              <a:t>3. Transformación productiva y formación de capacidades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348FF9B-396A-4A9C-93F6-7BD8AEC37004}"/>
              </a:ext>
            </a:extLst>
          </p:cNvPr>
          <p:cNvSpPr txBox="1"/>
          <p:nvPr/>
        </p:nvSpPr>
        <p:spPr>
          <a:xfrm>
            <a:off x="29036" y="2594560"/>
            <a:ext cx="2967604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Batang"/>
              <a:cs typeface="Batang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Batang"/>
                <a:cs typeface="Batang" charset="0"/>
              </a:rPr>
              <a:t>Gestión espacial de la productividad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Batang"/>
              <a:cs typeface="Batang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7FA8297-DA81-49BD-BF7C-D265B9D2C895}"/>
              </a:ext>
            </a:extLst>
          </p:cNvPr>
          <p:cNvSpPr txBox="1"/>
          <p:nvPr/>
        </p:nvSpPr>
        <p:spPr>
          <a:xfrm rot="16200000">
            <a:off x="468811" y="3649854"/>
            <a:ext cx="54014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EJES DE LA ESTRATEGIA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95EBCA3-5544-4146-8E08-9A304DCE3FB3}"/>
              </a:ext>
            </a:extLst>
          </p:cNvPr>
          <p:cNvSpPr txBox="1"/>
          <p:nvPr/>
        </p:nvSpPr>
        <p:spPr>
          <a:xfrm>
            <a:off x="6918742" y="1009045"/>
            <a:ext cx="3983462" cy="15004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1" indent="-285750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es-E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Batang"/>
              </a:rPr>
              <a:t>Metro, trocales e infraestructura TM, Corredor Verde, cables aéreos, red de ciclorrutas e infraestructura para peatones.</a:t>
            </a:r>
          </a:p>
          <a:p>
            <a:pPr marL="285750" lvl="1" indent="-285750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es-E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Batang"/>
              </a:rPr>
              <a:t>6 hospitales nuevos y 5 CAP</a:t>
            </a:r>
          </a:p>
          <a:p>
            <a:pPr marL="285750" lvl="1" indent="-285750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es-E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Batang"/>
              </a:rPr>
              <a:t>35 Obras de infraestructura educativa</a:t>
            </a:r>
          </a:p>
          <a:p>
            <a:pPr marL="285750" lvl="1" indent="-285750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es-CO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Batang"/>
                <a:sym typeface="Calibri"/>
              </a:rPr>
              <a:t>Mejoramiento integral de barrios en 8 territorios  </a:t>
            </a:r>
            <a:endParaRPr lang="es-ES" sz="12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Batang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00CEAC7C-BAF2-49D8-AC5A-2604A652151A}"/>
              </a:ext>
            </a:extLst>
          </p:cNvPr>
          <p:cNvGrpSpPr/>
          <p:nvPr/>
        </p:nvGrpSpPr>
        <p:grpSpPr>
          <a:xfrm>
            <a:off x="3333016" y="2649514"/>
            <a:ext cx="3481627" cy="1022264"/>
            <a:chOff x="3333016" y="2972244"/>
            <a:chExt cx="3481627" cy="102226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066526D7-8CE2-4D83-86AA-5F886A763D23}"/>
                </a:ext>
              </a:extLst>
            </p:cNvPr>
            <p:cNvSpPr/>
            <p:nvPr/>
          </p:nvSpPr>
          <p:spPr>
            <a:xfrm>
              <a:off x="3333016" y="2972244"/>
              <a:ext cx="3449726" cy="102226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4644301F-BC74-4117-AD09-F15F662C29E1}"/>
                </a:ext>
              </a:extLst>
            </p:cNvPr>
            <p:cNvSpPr txBox="1"/>
            <p:nvPr/>
          </p:nvSpPr>
          <p:spPr>
            <a:xfrm>
              <a:off x="3415098" y="2988637"/>
              <a:ext cx="3399545" cy="923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Batang"/>
                  <a:cs typeface="Batang" charset="0"/>
                </a:rPr>
                <a:t>2. Revitalización productiva de la ciudad y sus localidades</a:t>
              </a:r>
            </a:p>
          </p:txBody>
        </p:sp>
      </p:grp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0D11A7D-19D1-4E90-A3D0-F385E8DFFA96}"/>
              </a:ext>
            </a:extLst>
          </p:cNvPr>
          <p:cNvSpPr txBox="1"/>
          <p:nvPr/>
        </p:nvSpPr>
        <p:spPr>
          <a:xfrm>
            <a:off x="6914030" y="2560467"/>
            <a:ext cx="3993251" cy="131574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Batang"/>
                <a:cs typeface="+mn-cs"/>
              </a:rPr>
              <a:t>Salvar los corazones productivos de las localidades 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Batang"/>
                <a:cs typeface="+mn-cs"/>
              </a:rPr>
              <a:t>POT (ciudad de proximidad) y Planes parciales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Batang"/>
                <a:cs typeface="+mn-cs"/>
              </a:rPr>
              <a:t>Operaciones urbanas integrales para revitalización productiva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Batang"/>
              </a:rPr>
              <a:t>F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Batang"/>
                <a:cs typeface="+mn-cs"/>
              </a:rPr>
              <a:t>ortalecimiento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Batang"/>
                <a:cs typeface="+mn-cs"/>
              </a:rPr>
              <a:t> </a:t>
            </a:r>
            <a:r>
              <a:rPr lang="es-E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Batang"/>
              </a:rPr>
              <a:t>aglomeraciones productivas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Batang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2AC72D6-A70D-48E0-B785-D0893D035C67}"/>
              </a:ext>
            </a:extLst>
          </p:cNvPr>
          <p:cNvSpPr txBox="1"/>
          <p:nvPr/>
        </p:nvSpPr>
        <p:spPr>
          <a:xfrm>
            <a:off x="3376523" y="4803611"/>
            <a:ext cx="348800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Batang"/>
                <a:cs typeface="+mn-cs"/>
              </a:rPr>
              <a:t>4. Apoyo a industrias creativas y culturales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4DF05A4-F101-42F7-9857-81910EB57D8A}"/>
              </a:ext>
            </a:extLst>
          </p:cNvPr>
          <p:cNvSpPr txBox="1"/>
          <p:nvPr/>
        </p:nvSpPr>
        <p:spPr>
          <a:xfrm>
            <a:off x="3383938" y="5714775"/>
            <a:ext cx="346974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Batang"/>
                <a:cs typeface="+mn-cs"/>
              </a:rPr>
              <a:t>5. Reactivación y reconversión verde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5F73863-F10A-4B9B-820F-EC3B42DB8A88}"/>
              </a:ext>
            </a:extLst>
          </p:cNvPr>
          <p:cNvSpPr txBox="1"/>
          <p:nvPr/>
        </p:nvSpPr>
        <p:spPr>
          <a:xfrm>
            <a:off x="11152429" y="2182847"/>
            <a:ext cx="1012937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$53,1 billones del PDD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Cupo d</a:t>
            </a:r>
            <a:r>
              <a:rPr lang="es-MX" sz="1400" b="1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</a:rPr>
              <a:t>e crédito por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$10,8 billones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Fondos de Desarrollo Local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errar llave 38">
            <a:extLst>
              <a:ext uri="{FF2B5EF4-FFF2-40B4-BE49-F238E27FC236}">
                <a16:creationId xmlns:a16="http://schemas.microsoft.com/office/drawing/2014/main" id="{AD9904EF-1E89-483D-9F7A-CABD8E5C246A}"/>
              </a:ext>
            </a:extLst>
          </p:cNvPr>
          <p:cNvSpPr/>
          <p:nvPr/>
        </p:nvSpPr>
        <p:spPr>
          <a:xfrm>
            <a:off x="10888439" y="892816"/>
            <a:ext cx="211435" cy="5509285"/>
          </a:xfrm>
          <a:prstGeom prst="rightBrace">
            <a:avLst>
              <a:gd name="adj1" fmla="val 8333"/>
              <a:gd name="adj2" fmla="val 50259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59F9ACF-4EB3-4FF5-B3F2-4532D2566AF2}"/>
              </a:ext>
            </a:extLst>
          </p:cNvPr>
          <p:cNvSpPr txBox="1"/>
          <p:nvPr/>
        </p:nvSpPr>
        <p:spPr>
          <a:xfrm>
            <a:off x="6932874" y="4098858"/>
            <a:ext cx="4014462" cy="20236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Batang"/>
                <a:cs typeface="+mn-cs"/>
              </a:rPr>
              <a:t>Transformación digital</a:t>
            </a:r>
          </a:p>
          <a:p>
            <a:pPr marL="285750" lvl="1" indent="-285750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Batang"/>
                <a:cs typeface="+mn-cs"/>
              </a:rPr>
              <a:t>Financiación pertinente para </a:t>
            </a:r>
            <a:r>
              <a:rPr kumimoji="0" lang="es-C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Batang"/>
                <a:cs typeface="+mn-cs"/>
              </a:rPr>
              <a:t>Mipymes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Batang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Batang"/>
                <a:cs typeface="+mn-cs"/>
              </a:rPr>
              <a:t>Incentivos a la formalización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Batang"/>
                <a:cs typeface="+mn-cs"/>
              </a:rPr>
              <a:t>Estrategia Reto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Batang"/>
                <a:cs typeface="+mn-cs"/>
              </a:rPr>
              <a:t>Seguridad alimentaria e i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Batang"/>
                <a:cs typeface="+mn-cs"/>
              </a:rPr>
              <a:t>integración urbano-rural (mercados campesinos)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Batang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Batang"/>
                <a:cs typeface="+mn-cs"/>
              </a:rPr>
              <a:t>Reactivación de Industrias culturales y creativas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Batang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Batang"/>
                <a:cs typeface="+mn-cs"/>
              </a:rPr>
              <a:t>Rutas de empleabilidad jóvenes y mujeres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Batang"/>
                <a:cs typeface="+mn-cs"/>
              </a:rPr>
              <a:t>Transición a economías “verdes”</a:t>
            </a:r>
          </a:p>
        </p:txBody>
      </p:sp>
      <p:sp>
        <p:nvSpPr>
          <p:cNvPr id="41" name="Flecha: hacia arriba 40">
            <a:extLst>
              <a:ext uri="{FF2B5EF4-FFF2-40B4-BE49-F238E27FC236}">
                <a16:creationId xmlns:a16="http://schemas.microsoft.com/office/drawing/2014/main" id="{E42C30CF-5F65-4989-B2C2-7C890ECED7AB}"/>
              </a:ext>
            </a:extLst>
          </p:cNvPr>
          <p:cNvSpPr/>
          <p:nvPr/>
        </p:nvSpPr>
        <p:spPr>
          <a:xfrm rot="10800000">
            <a:off x="11616099" y="2951837"/>
            <a:ext cx="138863" cy="171424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3310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 txBox="1">
            <a:spLocks noGrp="1"/>
          </p:cNvSpPr>
          <p:nvPr>
            <p:ph type="title"/>
          </p:nvPr>
        </p:nvSpPr>
        <p:spPr>
          <a:xfrm>
            <a:off x="2079812" y="3760692"/>
            <a:ext cx="8166847" cy="1496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pPr algn="ctr">
              <a:buSzPct val="100000"/>
            </a:pPr>
            <a:r>
              <a:rPr lang="es" sz="3600" dirty="0"/>
              <a:t>Desempeño de la medidas de reactivación económica de la ciudad</a:t>
            </a:r>
            <a:endParaRPr sz="3600" dirty="0"/>
          </a:p>
        </p:txBody>
      </p:sp>
      <p:sp>
        <p:nvSpPr>
          <p:cNvPr id="5" name="Google Shape;188;p18">
            <a:extLst>
              <a:ext uri="{FF2B5EF4-FFF2-40B4-BE49-F238E27FC236}">
                <a16:creationId xmlns:a16="http://schemas.microsoft.com/office/drawing/2014/main" id="{B9C0B03B-90E1-4CAB-BD9A-3D45AEAF76D1}"/>
              </a:ext>
            </a:extLst>
          </p:cNvPr>
          <p:cNvSpPr txBox="1">
            <a:spLocks/>
          </p:cNvSpPr>
          <p:nvPr/>
        </p:nvSpPr>
        <p:spPr>
          <a:xfrm>
            <a:off x="3218328" y="1971006"/>
            <a:ext cx="5889813" cy="12433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b" anchorCtr="0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SzPct val="100000"/>
            </a:pPr>
            <a:r>
              <a:rPr lang="es-ES" sz="5400" dirty="0"/>
              <a:t>Balance de la estrategia</a:t>
            </a:r>
          </a:p>
        </p:txBody>
      </p:sp>
      <p:sp>
        <p:nvSpPr>
          <p:cNvPr id="6" name="Google Shape;188;p18">
            <a:extLst>
              <a:ext uri="{FF2B5EF4-FFF2-40B4-BE49-F238E27FC236}">
                <a16:creationId xmlns:a16="http://schemas.microsoft.com/office/drawing/2014/main" id="{CEAEBD7E-47E9-405B-B20A-4010DCB4C931}"/>
              </a:ext>
            </a:extLst>
          </p:cNvPr>
          <p:cNvSpPr txBox="1">
            <a:spLocks/>
          </p:cNvSpPr>
          <p:nvPr/>
        </p:nvSpPr>
        <p:spPr>
          <a:xfrm>
            <a:off x="5714998" y="1030185"/>
            <a:ext cx="1075768" cy="12433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100000"/>
            </a:pPr>
            <a:r>
              <a:rPr lang="es-ES" sz="5400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3463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CC42C52-0CD1-4F59-A9C0-EB2C9F2E5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63" y="218307"/>
            <a:ext cx="10504963" cy="1156169"/>
          </a:xfrm>
        </p:spPr>
        <p:txBody>
          <a:bodyPr>
            <a:normAutofit fontScale="90000"/>
          </a:bodyPr>
          <a:lstStyle/>
          <a:p>
            <a:r>
              <a:rPr lang="es-ES" dirty="0"/>
              <a:t>El PIB de Bogotá creció </a:t>
            </a:r>
            <a:r>
              <a:rPr lang="es-ES" dirty="0">
                <a:solidFill>
                  <a:srgbClr val="002060"/>
                </a:solidFill>
              </a:rPr>
              <a:t>9,9 %</a:t>
            </a:r>
            <a:r>
              <a:rPr lang="es-ES" dirty="0"/>
              <a:t> en 2022</a:t>
            </a:r>
            <a:br>
              <a:rPr lang="es-ES" dirty="0"/>
            </a:br>
            <a:r>
              <a:rPr lang="es-ES" dirty="0"/>
              <a:t>1,5 veces la tasa del resto del país</a:t>
            </a:r>
            <a:endParaRPr lang="es-CO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86059F4-7289-4273-91D9-1435E8B6F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175" y="1727200"/>
            <a:ext cx="5489625" cy="3832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000" b="1" dirty="0"/>
              <a:t>Crecimiento anual del PIB por años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22CA3BD-52D2-43C5-BC65-068516DA51C0}"/>
              </a:ext>
            </a:extLst>
          </p:cNvPr>
          <p:cNvGraphicFramePr>
            <a:graphicFrameLocks/>
          </p:cNvGraphicFramePr>
          <p:nvPr/>
        </p:nvGraphicFramePr>
        <p:xfrm>
          <a:off x="366409" y="2094923"/>
          <a:ext cx="5729591" cy="3491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E3A8ECD-78F5-4FF5-9BD2-622010AC772D}"/>
              </a:ext>
            </a:extLst>
          </p:cNvPr>
          <p:cNvGraphicFramePr>
            <a:graphicFrameLocks/>
          </p:cNvGraphicFramePr>
          <p:nvPr/>
        </p:nvGraphicFramePr>
        <p:xfrm>
          <a:off x="6248399" y="2094923"/>
          <a:ext cx="5577192" cy="386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Marcador de contenido 4">
            <a:extLst>
              <a:ext uri="{FF2B5EF4-FFF2-40B4-BE49-F238E27FC236}">
                <a16:creationId xmlns:a16="http://schemas.microsoft.com/office/drawing/2014/main" id="{D0A1CFE4-D209-41CF-BCDE-18E2E20B3645}"/>
              </a:ext>
            </a:extLst>
          </p:cNvPr>
          <p:cNvSpPr txBox="1">
            <a:spLocks/>
          </p:cNvSpPr>
          <p:nvPr/>
        </p:nvSpPr>
        <p:spPr>
          <a:xfrm>
            <a:off x="6248399" y="1727200"/>
            <a:ext cx="5489625" cy="383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700" b="1" dirty="0"/>
              <a:t>Crecimiento anual del PIB por trimestres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C46595-EC69-44E9-A2BA-8A2CFA100834}"/>
              </a:ext>
            </a:extLst>
          </p:cNvPr>
          <p:cNvSpPr txBox="1"/>
          <p:nvPr/>
        </p:nvSpPr>
        <p:spPr>
          <a:xfrm rot="16200000">
            <a:off x="3770492" y="4646561"/>
            <a:ext cx="85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Bogotá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06AB048-F48A-47A1-B118-EF573E30A1D2}"/>
              </a:ext>
            </a:extLst>
          </p:cNvPr>
          <p:cNvSpPr txBox="1"/>
          <p:nvPr/>
        </p:nvSpPr>
        <p:spPr>
          <a:xfrm rot="16200000">
            <a:off x="4213398" y="4529480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Colombia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71DB083-42A5-4674-BAF2-EF4F7EDEE801}"/>
              </a:ext>
            </a:extLst>
          </p:cNvPr>
          <p:cNvSpPr txBox="1"/>
          <p:nvPr/>
        </p:nvSpPr>
        <p:spPr>
          <a:xfrm rot="16200000">
            <a:off x="4665795" y="4431782"/>
            <a:ext cx="1301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Col. sin Bgt.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7121B58-89FC-4DF4-9989-4E9988F04187}"/>
              </a:ext>
            </a:extLst>
          </p:cNvPr>
          <p:cNvSpPr txBox="1"/>
          <p:nvPr/>
        </p:nvSpPr>
        <p:spPr>
          <a:xfrm>
            <a:off x="366409" y="5791650"/>
            <a:ext cx="5729591" cy="363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ts val="1100"/>
              </a:lnSpc>
            </a:pPr>
            <a:r>
              <a:rPr lang="es-CO" sz="900" dirty="0">
                <a:solidFill>
                  <a:schemeClr val="accent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DANE, Cuentas Nacionales. Elaboración SDDE–ODEB.</a:t>
            </a:r>
            <a:r>
              <a:rPr lang="en-US" sz="900" dirty="0">
                <a:solidFill>
                  <a:schemeClr val="accent4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900" dirty="0">
                <a:solidFill>
                  <a:schemeClr val="accent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 pr: preliminar  </a:t>
            </a:r>
          </a:p>
          <a:p>
            <a:pPr marL="228600" algn="just">
              <a:lnSpc>
                <a:spcPts val="1100"/>
              </a:lnSpc>
            </a:pPr>
            <a:r>
              <a:rPr lang="es-CO" sz="900" dirty="0">
                <a:solidFill>
                  <a:schemeClr val="accent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p: provisional. Se usan las series encadenadas de volumen con año de referencia 2015.</a:t>
            </a:r>
            <a:endParaRPr lang="en-US" sz="900" dirty="0">
              <a:solidFill>
                <a:schemeClr val="accent4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2C582DDD-3824-497F-AF86-389D77BE973C}"/>
              </a:ext>
            </a:extLst>
          </p:cNvPr>
          <p:cNvSpPr txBox="1"/>
          <p:nvPr/>
        </p:nvSpPr>
        <p:spPr>
          <a:xfrm>
            <a:off x="6248399" y="5906865"/>
            <a:ext cx="5489626" cy="363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ts val="1100"/>
              </a:lnSpc>
            </a:pPr>
            <a:r>
              <a:rPr lang="es-CO" sz="900" dirty="0">
                <a:solidFill>
                  <a:schemeClr val="accent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DANE, Cuentas Nacionales. </a:t>
            </a:r>
            <a:r>
              <a:rPr lang="es-CO" sz="900" dirty="0">
                <a:solidFill>
                  <a:schemeClr val="accent4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Elaboración SDDE–ODEB.</a:t>
            </a:r>
            <a:r>
              <a:rPr lang="en-US" sz="900" dirty="0">
                <a:solidFill>
                  <a:schemeClr val="accent4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900" dirty="0">
                <a:solidFill>
                  <a:schemeClr val="accent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 pr: preliminar. Se usan las series encadenadas de volumen con año de referencia 2015.</a:t>
            </a:r>
            <a:endParaRPr lang="en-US" sz="900" dirty="0">
              <a:solidFill>
                <a:schemeClr val="accent4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41363-5A95-408E-97F3-1262AFF2B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44861"/>
            <a:ext cx="10389347" cy="1156169"/>
          </a:xfrm>
        </p:spPr>
        <p:txBody>
          <a:bodyPr>
            <a:normAutofit fontScale="90000"/>
          </a:bodyPr>
          <a:lstStyle/>
          <a:p>
            <a:r>
              <a:rPr lang="es-ES" dirty="0"/>
              <a:t>El PIB se recuperó por encima del crecimiento que hubiese tenido sin pandemia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4EC430-3B98-4A3F-98C9-7ED97E2FA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90176" y="2469889"/>
            <a:ext cx="3690835" cy="3437855"/>
          </a:xfrm>
        </p:spPr>
        <p:txBody>
          <a:bodyPr>
            <a:noAutofit/>
          </a:bodyPr>
          <a:lstStyle/>
          <a:p>
            <a:r>
              <a:rPr lang="es-CO" sz="2000" b="1" dirty="0"/>
              <a:t>El PIB observado en 2022 es 2,7% mayor al que se hubiese obtenido sin pandemia.</a:t>
            </a:r>
          </a:p>
          <a:p>
            <a:r>
              <a:rPr lang="es-CO" sz="2000" i="1" dirty="0"/>
              <a:t>Supuesto</a:t>
            </a:r>
            <a:r>
              <a:rPr lang="es-CO" sz="2000" dirty="0"/>
              <a:t>: sin pandemia, la ciudad hubiese crecido 3,6% por año desde 2019, la tasa de crecimiento promedio en 2010-2019.</a:t>
            </a:r>
          </a:p>
          <a:p>
            <a:r>
              <a:rPr lang="es-CO" sz="2000" dirty="0"/>
              <a:t>Es un supuesto fuerte ya que el promedio 2015-2019 fue 2,9%.</a:t>
            </a:r>
          </a:p>
        </p:txBody>
      </p:sp>
      <p:graphicFrame>
        <p:nvGraphicFramePr>
          <p:cNvPr id="5" name="Gráfico 1">
            <a:extLst>
              <a:ext uri="{FF2B5EF4-FFF2-40B4-BE49-F238E27FC236}">
                <a16:creationId xmlns:a16="http://schemas.microsoft.com/office/drawing/2014/main" id="{AC9A73A7-E91E-40D1-817B-ADC2A21085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410911"/>
              </p:ext>
            </p:extLst>
          </p:nvPr>
        </p:nvGraphicFramePr>
        <p:xfrm>
          <a:off x="235725" y="2209800"/>
          <a:ext cx="7436314" cy="336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94E6EAC6-9871-FB38-832C-785E3297E375}"/>
              </a:ext>
            </a:extLst>
          </p:cNvPr>
          <p:cNvSpPr txBox="1"/>
          <p:nvPr/>
        </p:nvSpPr>
        <p:spPr>
          <a:xfrm>
            <a:off x="1381170" y="5720957"/>
            <a:ext cx="5729591" cy="363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ts val="1100"/>
              </a:lnSpc>
            </a:pPr>
            <a:r>
              <a:rPr lang="es-CO" sz="900" dirty="0">
                <a:solidFill>
                  <a:schemeClr val="accent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DANE, Cuentas Nacionales. Elaboración SDDE–ODEB.</a:t>
            </a:r>
            <a:r>
              <a:rPr lang="en-US" sz="900" dirty="0">
                <a:solidFill>
                  <a:schemeClr val="accent4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900" dirty="0">
                <a:solidFill>
                  <a:schemeClr val="accent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 pr: preliminar  p: provisional. Se usan las series encadenadas de volumen con año de referencia 2015.</a:t>
            </a:r>
            <a:endParaRPr lang="en-US" sz="900" dirty="0">
              <a:solidFill>
                <a:schemeClr val="accent4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555D4669-566C-0A3C-B9FE-2E4B187DB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0645" y="1872532"/>
            <a:ext cx="5489625" cy="38322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2000" b="1" dirty="0"/>
              <a:t>Proyecciones del PIB</a:t>
            </a:r>
          </a:p>
        </p:txBody>
      </p:sp>
    </p:spTree>
    <p:extLst>
      <p:ext uri="{BB962C8B-B14F-4D97-AF65-F5344CB8AC3E}">
        <p14:creationId xmlns:p14="http://schemas.microsoft.com/office/powerpoint/2010/main" val="3759998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>
            <a:spLocks noGrp="1"/>
          </p:cNvSpPr>
          <p:nvPr>
            <p:ph type="body" idx="1"/>
          </p:nvPr>
        </p:nvSpPr>
        <p:spPr>
          <a:xfrm>
            <a:off x="7727576" y="2728449"/>
            <a:ext cx="3657600" cy="195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0" indent="0" algn="just">
              <a:spcBef>
                <a:spcPts val="0"/>
              </a:spcBef>
              <a:buSzPts val="2100"/>
              <a:buNone/>
            </a:pPr>
            <a:r>
              <a:rPr lang="es" sz="2000" dirty="0"/>
              <a:t>Actualmente en Bogotá contamos con 3,9 millones personas ocupadas; 112 mil más que en 2019 en prepandemia y 166 mil empleo que en 2022.</a:t>
            </a:r>
            <a:endParaRPr sz="2000" dirty="0"/>
          </a:p>
        </p:txBody>
      </p:sp>
      <p:sp>
        <p:nvSpPr>
          <p:cNvPr id="194" name="Google Shape;194;p19"/>
          <p:cNvSpPr txBox="1"/>
          <p:nvPr/>
        </p:nvSpPr>
        <p:spPr>
          <a:xfrm>
            <a:off x="2299172" y="6251267"/>
            <a:ext cx="6097600" cy="4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" sz="900" b="1" kern="0">
                <a:solidFill>
                  <a:srgbClr val="283583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" sz="900" kern="0">
                <a:solidFill>
                  <a:srgbClr val="283583"/>
                </a:solidFill>
                <a:latin typeface="Calibri"/>
                <a:ea typeface="Calibri"/>
                <a:cs typeface="Calibri"/>
                <a:sym typeface="Calibri"/>
              </a:rPr>
              <a:t>DANE- GEIH, marco 2018 proyecciones de población resultados del CNPV 2018</a:t>
            </a:r>
            <a:endParaRPr sz="900" kern="0">
              <a:solidFill>
                <a:srgbClr val="28358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</a:pPr>
            <a:r>
              <a:rPr lang="es" sz="900" kern="0">
                <a:solidFill>
                  <a:srgbClr val="283583"/>
                </a:solidFill>
                <a:latin typeface="Calibri"/>
                <a:ea typeface="Calibri"/>
                <a:cs typeface="Calibri"/>
                <a:sym typeface="Calibri"/>
              </a:rPr>
              <a:t>Tasa de informalidad de 2019 estimada con datos de marco 2005 retroproyecciones de población 2018</a:t>
            </a:r>
            <a:endParaRPr sz="900" kern="0">
              <a:solidFill>
                <a:srgbClr val="2835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9"/>
          <p:cNvSpPr txBox="1">
            <a:spLocks noGrp="1"/>
          </p:cNvSpPr>
          <p:nvPr>
            <p:ph type="title"/>
          </p:nvPr>
        </p:nvSpPr>
        <p:spPr>
          <a:xfrm>
            <a:off x="520701" y="334538"/>
            <a:ext cx="11145839" cy="1700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 algn="ctr">
              <a:buSzPct val="100000"/>
            </a:pPr>
            <a:r>
              <a:rPr lang="es"/>
              <a:t>Bogotá hoy tiene más ocupados, menos desempleados, menor tasa de desempleo y menor informalidad que en 2019</a:t>
            </a:r>
            <a:endParaRPr/>
          </a:p>
        </p:txBody>
      </p:sp>
      <p:pic>
        <p:nvPicPr>
          <p:cNvPr id="196" name="Google Shape;1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26" y="2035100"/>
            <a:ext cx="6676699" cy="407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9"/>
          <p:cNvSpPr/>
          <p:nvPr/>
        </p:nvSpPr>
        <p:spPr>
          <a:xfrm>
            <a:off x="5659331" y="2305267"/>
            <a:ext cx="832400" cy="3169200"/>
          </a:xfrm>
          <a:prstGeom prst="rect">
            <a:avLst/>
          </a:prstGeom>
          <a:solidFill>
            <a:srgbClr val="C8CBE6">
              <a:alpha val="26666"/>
            </a:srgbClr>
          </a:solidFill>
          <a:ln w="12700" cap="flat" cmpd="sng">
            <a:solidFill>
              <a:srgbClr val="D8DFE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Diseño personalizado">
  <a:themeElements>
    <a:clrScheme name="ODEB">
      <a:dk1>
        <a:sysClr val="windowText" lastClr="000000"/>
      </a:dk1>
      <a:lt1>
        <a:srgbClr val="F7F7F7"/>
      </a:lt1>
      <a:dk2>
        <a:srgbClr val="3A62A6"/>
      </a:dk2>
      <a:lt2>
        <a:srgbClr val="929AA2"/>
      </a:lt2>
      <a:accent1>
        <a:srgbClr val="3A62A6"/>
      </a:accent1>
      <a:accent2>
        <a:srgbClr val="5ADAFF"/>
      </a:accent2>
      <a:accent3>
        <a:srgbClr val="222D56"/>
      </a:accent3>
      <a:accent4>
        <a:srgbClr val="22808E"/>
      </a:accent4>
      <a:accent5>
        <a:srgbClr val="DE5F4F"/>
      </a:accent5>
      <a:accent6>
        <a:srgbClr val="7AC08B"/>
      </a:accent6>
      <a:hlink>
        <a:srgbClr val="5ADAFF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Diseño personalizado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Diseño personalizado">
  <a:themeElements>
    <a:clrScheme name="Azul cáli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Diseño personalizado">
  <a:themeElements>
    <a:clrScheme name="Azul cáli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seño personalizado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Diseño personalizado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8638</TotalTime>
  <Words>1446</Words>
  <Application>Microsoft Office PowerPoint</Application>
  <PresentationFormat>Panorámica</PresentationFormat>
  <Paragraphs>156</Paragraphs>
  <Slides>24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13</vt:i4>
      </vt:variant>
      <vt:variant>
        <vt:lpstr>Títulos de diapositiva</vt:lpstr>
      </vt:variant>
      <vt:variant>
        <vt:i4>24</vt:i4>
      </vt:variant>
    </vt:vector>
  </HeadingPairs>
  <TitlesOfParts>
    <vt:vector size="43" baseType="lpstr">
      <vt:lpstr>Arial</vt:lpstr>
      <vt:lpstr>Calibri</vt:lpstr>
      <vt:lpstr>Century Gothic</vt:lpstr>
      <vt:lpstr>MuseoSansCyrl-500</vt:lpstr>
      <vt:lpstr>Verdana</vt:lpstr>
      <vt:lpstr>Wingdings</vt:lpstr>
      <vt:lpstr>Diseño personalizado</vt:lpstr>
      <vt:lpstr>5_Tema de Office</vt:lpstr>
      <vt:lpstr>4_Tema de Office</vt:lpstr>
      <vt:lpstr>3_Tema de Office</vt:lpstr>
      <vt:lpstr>2_Tema de Office</vt:lpstr>
      <vt:lpstr>Tema de Office</vt:lpstr>
      <vt:lpstr>1_Tema de Office</vt:lpstr>
      <vt:lpstr>1_Diseño personalizado</vt:lpstr>
      <vt:lpstr>2_Diseño personalizado</vt:lpstr>
      <vt:lpstr>4_Diseño personalizado</vt:lpstr>
      <vt:lpstr>3_Diseño personalizado</vt:lpstr>
      <vt:lpstr>5_Diseño personalizado</vt:lpstr>
      <vt:lpstr>6_Diseño personalizado</vt:lpstr>
      <vt:lpstr>Balance de la estrategia de recuperación económica y consolidación del tejido productivo del Distrito Capital</vt:lpstr>
      <vt:lpstr>Diseño e implementación de la estrategia de reactivación económica de la ciudad</vt:lpstr>
      <vt:lpstr>¿Cómo se protege el tejido empresarial?</vt:lpstr>
      <vt:lpstr>Componentes de la estrategia</vt:lpstr>
      <vt:lpstr>Principales intervenciones</vt:lpstr>
      <vt:lpstr>Desempeño de la medidas de reactivación económica de la ciudad</vt:lpstr>
      <vt:lpstr>El PIB de Bogotá creció 9,9 % en 2022 1,5 veces la tasa del resto del país</vt:lpstr>
      <vt:lpstr>El PIB se recuperó por encima del crecimiento que hubiese tenido sin pandemia</vt:lpstr>
      <vt:lpstr>Bogotá hoy tiene más ocupados, menos desempleados, menor tasa de desempleo y menor informalidad que en 2019</vt:lpstr>
      <vt:lpstr>La recuperación de la ocupación de las mujeres ya superó la de los hombres</vt:lpstr>
      <vt:lpstr>Bogotá en la ciudad con mayor tasa de ocupación y segunda menor informalidad entre las 23 ciudades principales y AM (primer trimestre 2023)</vt:lpstr>
      <vt:lpstr>Comportamiento del índice de pobreza multidimensional</vt:lpstr>
      <vt:lpstr>Las principales apuesta del gobierno en materia de empleo y fortalecimiento del tejido productivo</vt:lpstr>
      <vt:lpstr>Sector Desarrollo Económico, Industria y Turismo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 Javier Daza Gutierrez</dc:creator>
  <cp:lastModifiedBy>Carolina Chica Builes</cp:lastModifiedBy>
  <cp:revision>381</cp:revision>
  <dcterms:created xsi:type="dcterms:W3CDTF">2022-09-17T19:46:55Z</dcterms:created>
  <dcterms:modified xsi:type="dcterms:W3CDTF">2023-05-25T23:15:16Z</dcterms:modified>
</cp:coreProperties>
</file>