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6"/>
  </p:notesMasterIdLst>
  <p:sldIdLst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type="screen16x9" cy="6858000" cx="12192000"/>
  <p:notesSz cx="6858000" cy="9144000"/>
  <p:defaultTextStyle>
    <a:defPPr>
      <a:defRPr lang="es-E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Jeisson Stiven Rincón" initials="JSR" lastIdx="2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EC1C1"/>
    <a:srgbClr val="E12C2C"/>
    <a:srgbClr val="FFABAB"/>
    <a:srgbClr val="E52D2D"/>
    <a:srgbClr val="F6D340"/>
    <a:srgbClr val="F4C80C"/>
    <a:srgbClr val="F1B633"/>
    <a:srgbClr val="F5B02B"/>
    <a:srgbClr val="DE0B0B"/>
    <a:srgbClr val="F943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2279" autoAdjust="0"/>
    <p:restoredTop sz="94249" autoAdjust="0"/>
  </p:normalViewPr>
  <p:slideViewPr>
    <p:cSldViewPr snapToGrid="0" snapToObjects="1">
      <p:cViewPr varScale="1">
        <p:scale>
          <a:sx n="72" d="100"/>
          <a:sy n="72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commentAuthors" Target="commentAuthor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1049018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B1276E4C-7DEE-43F3-9D17-DF137F200B60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1049019" name="Marcador de imagen de diapositiva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s-CO"/>
          </a:p>
        </p:txBody>
      </p:sp>
      <p:sp>
        <p:nvSpPr>
          <p:cNvPr id="1049020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49021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1049022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CE93A2C-B9C5-4946-8573-9F94DBE8566D}" type="slidenum">
              <a:rPr lang="es-CO" smtClean="0"/>
              <a:t>‹Nº›</a:t>
            </a:fld>
            <a:endParaRPr lang="es-CO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Haga un resumen por </a:t>
            </a:r>
            <a:r>
              <a:rPr b="1" dirty="0" sz="1200" lang="es-CO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bullets</a:t>
            </a: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de los principales aspectos positivos y por mejorar</a:t>
            </a:r>
            <a:endParaRPr b="1" dirty="0" sz="1200" lang="es-ES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endParaRPr dirty="0" lang="es-CO"/>
          </a:p>
        </p:txBody>
      </p:sp>
      <p:sp>
        <p:nvSpPr>
          <p:cNvPr id="104863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CE93A2C-B9C5-4946-8573-9F94DBE8566D}" type="slidenum">
              <a:rPr lang="es-CO" smtClean="0"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0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Haga un resumen por </a:t>
            </a:r>
            <a:r>
              <a:rPr b="1" dirty="0" sz="1200" lang="es-CO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bullets</a:t>
            </a: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de los principales aspectos positivos y por mejorar</a:t>
            </a:r>
            <a:endParaRPr b="1" dirty="0" sz="1200" lang="es-ES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endParaRPr dirty="0" lang="es-CO"/>
          </a:p>
        </p:txBody>
      </p:sp>
      <p:sp>
        <p:nvSpPr>
          <p:cNvPr id="1048671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CE93A2C-B9C5-4946-8573-9F94DBE8566D}" type="slidenum">
              <a:rPr lang="es-CO" smtClean="0"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7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Indique cómo se atendieron los aspectos por mejorar o por continuar en el Plan de Desarrollo Distrital.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En caso de que en el punto a). ya esté dando respuesta a la observación ciudadana indíquelo expresamente.</a:t>
            </a:r>
          </a:p>
          <a:p>
            <a:endParaRPr dirty="0" lang="es-CO"/>
          </a:p>
        </p:txBody>
      </p:sp>
      <p:sp>
        <p:nvSpPr>
          <p:cNvPr id="1048718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CE93A2C-B9C5-4946-8573-9F94DBE8566D}" type="slidenum">
              <a:rPr lang="es-CO" smtClean="0"/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1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/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Incluya las observaciones hechas por la ciudadanía. Recomendaciones: </a:t>
            </a:r>
          </a:p>
          <a:p>
            <a:pPr algn="l" indent="-514350" marL="514350">
              <a:buAutoNum type="alphaLcParenR"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Indique el nombre del observatorio </a:t>
            </a:r>
          </a:p>
          <a:p>
            <a:pPr algn="l" indent="-514350" marL="514350">
              <a:buAutoNum type="alphaLcParenR"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Haga un breve extracto de la solicitud. </a:t>
            </a:r>
          </a:p>
          <a:p>
            <a:pPr algn="l" indent="-514350" marL="514350">
              <a:buFontTx/>
              <a:buAutoNum type="alphaLcParenR"/>
            </a:pPr>
            <a:r>
              <a:rPr b="1" dirty="0" sz="11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Indique cómo se atendieron o atenderán las observaciones de los ciudadanos. </a:t>
            </a:r>
            <a:endParaRPr b="1" dirty="0" sz="1200" lang="es-CO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endParaRPr dirty="0" lang="es-CO"/>
          </a:p>
        </p:txBody>
      </p:sp>
      <p:sp>
        <p:nvSpPr>
          <p:cNvPr id="1048722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CE93A2C-B9C5-4946-8573-9F94DBE8566D}" type="slidenum">
              <a:rPr lang="es-CO" smtClean="0"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5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/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Incluya las observaciones hechas por la ciudadanía. Recomendaciones: </a:t>
            </a:r>
          </a:p>
          <a:p>
            <a:pPr algn="l" indent="-514350" marL="514350">
              <a:buAutoNum type="alphaLcParenR"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Indique el nombre del observatorio </a:t>
            </a:r>
          </a:p>
          <a:p>
            <a:pPr algn="l" indent="-514350" marL="514350">
              <a:buAutoNum type="alphaLcParenR"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Haga un breve extracto de la solicitud. </a:t>
            </a:r>
          </a:p>
          <a:p>
            <a:pPr algn="l" indent="-514350" marL="514350">
              <a:buFontTx/>
              <a:buAutoNum type="alphaLcParenR"/>
            </a:pPr>
            <a:r>
              <a:rPr b="1" dirty="0" sz="11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Indique cómo se atendieron o atenderán las observaciones de los ciudadanos. </a:t>
            </a:r>
            <a:endParaRPr b="1" dirty="0" sz="1200" lang="es-CO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endParaRPr dirty="0" lang="es-CO"/>
          </a:p>
        </p:txBody>
      </p:sp>
      <p:sp>
        <p:nvSpPr>
          <p:cNvPr id="1048726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CE93A2C-B9C5-4946-8573-9F94DBE8566D}" type="slidenum">
              <a:rPr lang="es-CO" smtClean="0"/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9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/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Incluya las observaciones hechas por la ciudadanía. Recomendaciones: </a:t>
            </a:r>
          </a:p>
          <a:p>
            <a:pPr algn="l" indent="-514350" marL="514350">
              <a:buAutoNum type="alphaLcParenR"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Indique el nombre del observatorio </a:t>
            </a:r>
          </a:p>
          <a:p>
            <a:pPr algn="l" indent="-514350" marL="514350">
              <a:buAutoNum type="alphaLcParenR"/>
            </a:pPr>
            <a:r>
              <a:rPr b="1" dirty="0" sz="12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Haga un breve extracto de la solicitud. </a:t>
            </a:r>
          </a:p>
          <a:p>
            <a:pPr algn="l" indent="-514350" marL="514350">
              <a:buFontTx/>
              <a:buAutoNum type="alphaLcParenR"/>
            </a:pPr>
            <a:r>
              <a:rPr b="1" dirty="0" sz="1100" lang="es-CO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Indique cómo se atendieron o atenderán las observaciones de los ciudadanos. </a:t>
            </a:r>
            <a:endParaRPr b="1" dirty="0" sz="1200" lang="es-CO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endParaRPr dirty="0" lang="es-CO"/>
          </a:p>
        </p:txBody>
      </p:sp>
      <p:sp>
        <p:nvSpPr>
          <p:cNvPr id="1048730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CE93A2C-B9C5-4946-8573-9F94DBE8566D}" type="slidenum">
              <a:rPr lang="es-CO" smtClean="0"/>
              <a:t>7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_tradnl"/>
              <a:t>Clic para editar título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t">
            <a:normAutofit/>
          </a:bodyPr>
          <a:lstStyle>
            <a:lvl1pPr algn="ctr" indent="0" marL="0">
              <a:buNone/>
              <a:defRPr sz="2800">
                <a:solidFill>
                  <a:schemeClr val="tx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104878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es-ES_tradnl"/>
              <a:t>Clic para editar título</a:t>
            </a:r>
            <a:endParaRPr dirty="0" lang="en-US"/>
          </a:p>
        </p:txBody>
      </p:sp>
      <p:sp>
        <p:nvSpPr>
          <p:cNvPr id="104876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anchor="t" vert="eaVert"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 lang="en-US"/>
          </a:p>
        </p:txBody>
      </p:sp>
      <p:sp>
        <p:nvSpPr>
          <p:cNvPr id="10487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737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104873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39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40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31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3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3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3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39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84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41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42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796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797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798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99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00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12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813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14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815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16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17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18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ólo el título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08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09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10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36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37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02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03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804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05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06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dirty="0" lang="en-US"/>
          </a:p>
        </p:txBody>
      </p:sp>
      <p:sp>
        <p:nvSpPr>
          <p:cNvPr id="104874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 lang="en-US"/>
          </a:p>
        </p:txBody>
      </p:sp>
      <p:sp>
        <p:nvSpPr>
          <p:cNvPr id="10487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25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48826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827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28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29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20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21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22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23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44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4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4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4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907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104890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909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910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60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61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62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63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84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88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8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8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89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90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91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92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93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99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900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901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902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903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904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905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ólo el título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95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96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97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70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71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s-ES_tradnl"/>
              <a:t>Clic para editar título</a:t>
            </a:r>
            <a:endParaRPr dirty="0" lang="en-US"/>
          </a:p>
        </p:txBody>
      </p:sp>
      <p:sp>
        <p:nvSpPr>
          <p:cNvPr id="1048780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7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7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7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87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7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7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54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48855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85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5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5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79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8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81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82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65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6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6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86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59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104859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59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59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965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96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96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96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998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999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9000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9001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9007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9008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9009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9010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9011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981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982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983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984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985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986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987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ólo el título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900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900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900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104874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04874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0487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8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989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990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1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992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993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994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995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996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970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48971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972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973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974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901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901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901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901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976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97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97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97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5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8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49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9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1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1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27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928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930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dirty="0" lang="en-US"/>
          </a:p>
        </p:txBody>
      </p:sp>
      <p:sp>
        <p:nvSpPr>
          <p:cNvPr id="1048754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t"/>
          <a:lstStyle>
            <a:lvl1pPr indent="0" marL="0">
              <a:buNone/>
              <a:defRPr b="1" sz="20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75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0487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t"/>
          <a:lstStyle>
            <a:lvl1pPr indent="0" marL="0">
              <a:buNone/>
              <a:defRPr b="1" sz="20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757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04875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5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6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59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9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1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9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9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4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9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ólo el título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104876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6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s-ES_tradnl"/>
              <a:t>Clic para editar título</a:t>
            </a:r>
            <a:endParaRPr dirty="0" lang="en-US"/>
          </a:p>
        </p:txBody>
      </p:sp>
      <p:sp>
        <p:nvSpPr>
          <p:cNvPr id="1048790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04879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7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s-ES_tradnl"/>
              <a:t>Clic para editar título</a:t>
            </a:r>
            <a:endParaRPr dirty="0" lang="en-US"/>
          </a:p>
        </p:txBody>
      </p:sp>
      <p:sp>
        <p:nvSpPr>
          <p:cNvPr id="1048774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104877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anchor="t"/>
          <a:lstStyle>
            <a:lvl1pPr indent="0" marL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487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ES"/>
          </a:p>
        </p:txBody>
      </p:sp>
      <p:sp>
        <p:nvSpPr>
          <p:cNvPr id="10487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13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image" Target="../media/image3.png"/><Relationship Id="rId13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s-ES_tradnl"/>
              <a:t>Clic para editar título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E447-6086-B24C-AEF1-0B2C66E3544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  <p:pic>
        <p:nvPicPr>
          <p:cNvPr id="2097152" name="Imagen 6" descr="Formato PPT 4.3_1.png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</p:spTree>
  </p:cSld>
  <p:clrMap accent1="accent1" accent2="accent2" accent3="accent3" accent4="accent4" accent5="accent5" accent6="accent6" bg1="dk1" bg2="dk2" tx1="lt1" tx2="lt2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342900" latinLnBrk="0" marL="342900" rtl="0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732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733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777B-0F3B-4F43-AC3C-5C6C311F1351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73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4873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  <p:pic>
        <p:nvPicPr>
          <p:cNvPr id="2097169" name="Imagen 6" descr="Formato PPT 4.3_2.png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5416" y="0"/>
            <a:ext cx="12186584" cy="6858000"/>
          </a:xfrm>
          <a:prstGeom prst="rect"/>
        </p:spPr>
      </p:pic>
    </p:spTree>
  </p:cSld>
  <p:clrMap accent1="accent1" accent2="accent2" accent3="accent3" accent4="accent4" accent5="accent5" accent6="accent6" bg1="lt1" bg2="lt2" tx1="dk1" tx2="dk2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849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850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85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4885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  <p:pic>
        <p:nvPicPr>
          <p:cNvPr id="2097170" name="Imagen 6" descr="Formato PPT 4.3_3.png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5416" y="0"/>
            <a:ext cx="12186584" cy="6858000"/>
          </a:xfrm>
          <a:prstGeom prst="rect"/>
        </p:spPr>
      </p:pic>
    </p:spTree>
  </p:cSld>
  <p:clrMap accent1="accent1" accent2="accent2" accent3="accent3" accent4="accent4" accent5="accent5" accent6="accent6" bg1="lt1" bg2="lt2" tx1="dk1" tx2="dk2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48588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48589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B13-654C-4B41-8DFF-F70797730382}" type="datetimeFigureOut">
              <a:rPr lang="es-ES" smtClean="0"/>
              <a:t>21/08/2020</a:t>
            </a:fld>
            <a:endParaRPr lang="es-ES"/>
          </a:p>
        </p:txBody>
      </p:sp>
      <p:sp>
        <p:nvSpPr>
          <p:cNvPr id="104859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4859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572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78A1-FD8A-422B-933E-7262CAE5C67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7AC12-6123-4721-B39F-B169BDFFA6AE}" type="slidenum">
              <a:rPr lang="en-US" smtClean="0"/>
              <a:t>‹Nº›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34.xml"/><Relationship Id="rId8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34.xml"/><Relationship Id="rId8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5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ítulo 1"/>
          <p:cNvSpPr txBox="1"/>
          <p:nvPr/>
        </p:nvSpPr>
        <p:spPr>
          <a:xfrm>
            <a:off x="161027" y="4051495"/>
            <a:ext cx="7659141" cy="2560320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b="1" dirty="0" sz="5400" lang="es-CO">
                <a:latin typeface="Arial Narrow"/>
                <a:cs typeface="Arial Narrow"/>
              </a:rPr>
              <a:t>Sector Desarrollo Económico, Industria y Turismo</a:t>
            </a:r>
            <a:endParaRPr b="1" dirty="0" sz="2400" lang="es-ES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Conector recto 63"/>
          <p:cNvCxnSpPr>
            <a:cxnSpLocks/>
            <a:endCxn id="1048610" idx="5"/>
          </p:cNvCxnSpPr>
          <p:nvPr/>
        </p:nvCxnSpPr>
        <p:spPr>
          <a:xfrm flipH="1" flipV="1">
            <a:off x="1580868" y="4929993"/>
            <a:ext cx="518158" cy="857271"/>
          </a:xfrm>
          <a:prstGeom prst="line"/>
          <a:ln>
            <a:solidFill>
              <a:srgbClr val="E12C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Conector recto 69"/>
          <p:cNvCxnSpPr>
            <a:cxnSpLocks/>
          </p:cNvCxnSpPr>
          <p:nvPr/>
        </p:nvCxnSpPr>
        <p:spPr>
          <a:xfrm>
            <a:off x="2616990" y="4360389"/>
            <a:ext cx="531789" cy="141936"/>
          </a:xfrm>
          <a:prstGeom prst="line"/>
          <a:ln>
            <a:solidFill>
              <a:srgbClr val="E12C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0" name="Conector recto 65"/>
          <p:cNvCxnSpPr>
            <a:cxnSpLocks/>
          </p:cNvCxnSpPr>
          <p:nvPr/>
        </p:nvCxnSpPr>
        <p:spPr>
          <a:xfrm>
            <a:off x="3021196" y="3419922"/>
            <a:ext cx="620348" cy="0"/>
          </a:xfrm>
          <a:prstGeom prst="line"/>
          <a:ln>
            <a:solidFill>
              <a:srgbClr val="E12C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Conector recto 93"/>
          <p:cNvCxnSpPr>
            <a:cxnSpLocks/>
          </p:cNvCxnSpPr>
          <p:nvPr/>
        </p:nvCxnSpPr>
        <p:spPr>
          <a:xfrm flipV="1">
            <a:off x="2653722" y="2264655"/>
            <a:ext cx="557452" cy="338178"/>
          </a:xfrm>
          <a:prstGeom prst="line"/>
          <a:ln>
            <a:solidFill>
              <a:srgbClr val="E12C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2" name="Conector recto 56"/>
          <p:cNvCxnSpPr>
            <a:cxnSpLocks/>
          </p:cNvCxnSpPr>
          <p:nvPr/>
        </p:nvCxnSpPr>
        <p:spPr>
          <a:xfrm flipV="1">
            <a:off x="1565849" y="1525132"/>
            <a:ext cx="274098" cy="515035"/>
          </a:xfrm>
          <a:prstGeom prst="line"/>
          <a:ln>
            <a:solidFill>
              <a:srgbClr val="E12C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97" name="Rectángulo 2"/>
          <p:cNvSpPr/>
          <p:nvPr/>
        </p:nvSpPr>
        <p:spPr>
          <a:xfrm>
            <a:off x="-1" y="2286"/>
            <a:ext cx="8349521" cy="598215"/>
          </a:xfrm>
          <a:prstGeom prst="rect"/>
          <a:solidFill>
            <a:srgbClr val="DA0F2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s-MX"/>
              <a:t>BALANCE DE EMPALME: ASPECTOS POSITIVOS*</a:t>
            </a:r>
          </a:p>
        </p:txBody>
      </p:sp>
      <p:grpSp>
        <p:nvGrpSpPr>
          <p:cNvPr id="42" name="Grupo 53"/>
          <p:cNvGrpSpPr/>
          <p:nvPr/>
        </p:nvGrpSpPr>
        <p:grpSpPr>
          <a:xfrm>
            <a:off x="98465" y="2189663"/>
            <a:ext cx="2783816" cy="2529838"/>
            <a:chOff x="267279" y="1893598"/>
            <a:chExt cx="3657601" cy="3504762"/>
          </a:xfrm>
        </p:grpSpPr>
        <p:sp>
          <p:nvSpPr>
            <p:cNvPr id="1048598" name="Elipse 32"/>
            <p:cNvSpPr/>
            <p:nvPr/>
          </p:nvSpPr>
          <p:spPr>
            <a:xfrm>
              <a:off x="267279" y="1893598"/>
              <a:ext cx="3657601" cy="3504762"/>
            </a:xfrm>
            <a:prstGeom prst="ellipse"/>
            <a:gradFill flip="none" rotWithShape="1">
              <a:gsLst>
                <a:gs pos="0">
                  <a:srgbClr val="DE0B0B">
                    <a:tint val="66000"/>
                    <a:satMod val="160000"/>
                  </a:srgbClr>
                </a:gs>
                <a:gs pos="50000">
                  <a:srgbClr val="DE0B0B">
                    <a:tint val="44500"/>
                    <a:satMod val="160000"/>
                  </a:srgbClr>
                </a:gs>
                <a:gs pos="100000">
                  <a:srgbClr val="DE0B0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lang="es-CO"/>
                <a:t>SECTOR DESARROLLO ECONÓMICO</a:t>
              </a:r>
            </a:p>
          </p:txBody>
        </p:sp>
        <p:sp>
          <p:nvSpPr>
            <p:cNvPr id="1048599" name="Elipse 6"/>
            <p:cNvSpPr/>
            <p:nvPr/>
          </p:nvSpPr>
          <p:spPr>
            <a:xfrm>
              <a:off x="458369" y="2096482"/>
              <a:ext cx="3283637" cy="3084928"/>
            </a:xfrm>
            <a:prstGeom prst="ellipse"/>
            <a:gradFill flip="none" rotWithShape="1">
              <a:gsLst>
                <a:gs pos="0">
                  <a:srgbClr val="F94343">
                    <a:shade val="30000"/>
                    <a:satMod val="115000"/>
                  </a:srgbClr>
                </a:gs>
                <a:gs pos="50000">
                  <a:srgbClr val="F94343">
                    <a:shade val="67500"/>
                    <a:satMod val="115000"/>
                  </a:srgbClr>
                </a:gs>
                <a:gs pos="100000">
                  <a:srgbClr val="F94343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b="1" dirty="0" sz="1600" lang="es-CO">
                  <a:latin typeface="Arial Rounded MT Bold" panose="020F0704030504030204" pitchFamily="34" charset="0"/>
                </a:rPr>
                <a:t>SECTOR DESARROLLO ECONÓMICO</a:t>
              </a:r>
            </a:p>
          </p:txBody>
        </p:sp>
      </p:grpSp>
      <p:grpSp>
        <p:nvGrpSpPr>
          <p:cNvPr id="43" name="Grupo 54"/>
          <p:cNvGrpSpPr/>
          <p:nvPr/>
        </p:nvGrpSpPr>
        <p:grpSpPr>
          <a:xfrm>
            <a:off x="-604094" y="1966517"/>
            <a:ext cx="3759831" cy="3009768"/>
            <a:chOff x="0" y="1452354"/>
            <a:chExt cx="4457047" cy="4444226"/>
          </a:xfrm>
        </p:grpSpPr>
        <p:sp>
          <p:nvSpPr>
            <p:cNvPr id="1048600" name="Arco 33"/>
            <p:cNvSpPr/>
            <p:nvPr/>
          </p:nvSpPr>
          <p:spPr>
            <a:xfrm>
              <a:off x="0" y="1547446"/>
              <a:ext cx="4297557" cy="4242450"/>
            </a:xfrm>
            <a:prstGeom prst="arc">
              <a:avLst>
                <a:gd name="adj1" fmla="val 16583250"/>
                <a:gd name="adj2" fmla="val 5078435"/>
              </a:avLst>
            </a:prstGeom>
            <a:ln w="38100">
              <a:solidFill>
                <a:srgbClr val="E52D2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dirty="0" lang="es-CO"/>
            </a:p>
          </p:txBody>
        </p:sp>
        <p:sp>
          <p:nvSpPr>
            <p:cNvPr id="1048601" name="Elipse 34"/>
            <p:cNvSpPr/>
            <p:nvPr/>
          </p:nvSpPr>
          <p:spPr>
            <a:xfrm>
              <a:off x="2436231" y="1452354"/>
              <a:ext cx="225083" cy="247678"/>
            </a:xfrm>
            <a:prstGeom prst="ellipse"/>
            <a:gradFill flip="none" rotWithShape="1">
              <a:gsLst>
                <a:gs pos="0">
                  <a:srgbClr val="DE0B0B">
                    <a:tint val="66000"/>
                    <a:satMod val="160000"/>
                  </a:srgbClr>
                </a:gs>
                <a:gs pos="50000">
                  <a:srgbClr val="DE0B0B">
                    <a:tint val="44500"/>
                    <a:satMod val="160000"/>
                  </a:srgbClr>
                </a:gs>
                <a:gs pos="100000">
                  <a:srgbClr val="DE0B0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02" name="Elipse 36"/>
            <p:cNvSpPr/>
            <p:nvPr/>
          </p:nvSpPr>
          <p:spPr>
            <a:xfrm>
              <a:off x="2480949" y="1505371"/>
              <a:ext cx="135643" cy="147976"/>
            </a:xfrm>
            <a:prstGeom prst="ellipse"/>
            <a:gradFill flip="none" rotWithShape="1">
              <a:gsLst>
                <a:gs pos="0">
                  <a:srgbClr val="F94343">
                    <a:shade val="30000"/>
                    <a:satMod val="115000"/>
                  </a:srgbClr>
                </a:gs>
                <a:gs pos="50000">
                  <a:srgbClr val="F94343">
                    <a:shade val="67500"/>
                    <a:satMod val="115000"/>
                  </a:srgbClr>
                </a:gs>
                <a:gs pos="100000">
                  <a:srgbClr val="F94343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dirty="0" sz="24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03" name="Elipse 38"/>
            <p:cNvSpPr/>
            <p:nvPr/>
          </p:nvSpPr>
          <p:spPr>
            <a:xfrm>
              <a:off x="3805916" y="2264151"/>
              <a:ext cx="225083" cy="247678"/>
            </a:xfrm>
            <a:prstGeom prst="ellipse"/>
            <a:gradFill flip="none" rotWithShape="1">
              <a:gsLst>
                <a:gs pos="0">
                  <a:srgbClr val="DE0B0B">
                    <a:tint val="66000"/>
                    <a:satMod val="160000"/>
                  </a:srgbClr>
                </a:gs>
                <a:gs pos="50000">
                  <a:srgbClr val="DE0B0B">
                    <a:tint val="44500"/>
                    <a:satMod val="160000"/>
                  </a:srgbClr>
                </a:gs>
                <a:gs pos="100000">
                  <a:srgbClr val="DE0B0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04" name="Elipse 40"/>
            <p:cNvSpPr/>
            <p:nvPr/>
          </p:nvSpPr>
          <p:spPr>
            <a:xfrm>
              <a:off x="3850634" y="2317167"/>
              <a:ext cx="135643" cy="147976"/>
            </a:xfrm>
            <a:prstGeom prst="ellipse"/>
            <a:gradFill flip="none" rotWithShape="1">
              <a:gsLst>
                <a:gs pos="0">
                  <a:srgbClr val="F94343">
                    <a:shade val="30000"/>
                    <a:satMod val="115000"/>
                  </a:srgbClr>
                </a:gs>
                <a:gs pos="50000">
                  <a:srgbClr val="F94343">
                    <a:shade val="67500"/>
                    <a:satMod val="115000"/>
                  </a:srgbClr>
                </a:gs>
                <a:gs pos="100000">
                  <a:srgbClr val="F94343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sz="24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05" name="Elipse 42"/>
            <p:cNvSpPr/>
            <p:nvPr/>
          </p:nvSpPr>
          <p:spPr>
            <a:xfrm>
              <a:off x="4231964" y="3456289"/>
              <a:ext cx="225083" cy="247678"/>
            </a:xfrm>
            <a:prstGeom prst="ellipse"/>
            <a:gradFill flip="none" rotWithShape="1">
              <a:gsLst>
                <a:gs pos="0">
                  <a:srgbClr val="DE0B0B">
                    <a:tint val="66000"/>
                    <a:satMod val="160000"/>
                  </a:srgbClr>
                </a:gs>
                <a:gs pos="50000">
                  <a:srgbClr val="DE0B0B">
                    <a:tint val="44500"/>
                    <a:satMod val="160000"/>
                  </a:srgbClr>
                </a:gs>
                <a:gs pos="100000">
                  <a:srgbClr val="DE0B0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06" name="Elipse 44"/>
            <p:cNvSpPr/>
            <p:nvPr/>
          </p:nvSpPr>
          <p:spPr>
            <a:xfrm>
              <a:off x="4276681" y="3509305"/>
              <a:ext cx="135643" cy="147976"/>
            </a:xfrm>
            <a:prstGeom prst="ellipse"/>
            <a:gradFill flip="none" rotWithShape="1">
              <a:gsLst>
                <a:gs pos="0">
                  <a:srgbClr val="F94343">
                    <a:shade val="30000"/>
                    <a:satMod val="115000"/>
                  </a:srgbClr>
                </a:gs>
                <a:gs pos="50000">
                  <a:srgbClr val="F94343">
                    <a:shade val="67500"/>
                    <a:satMod val="115000"/>
                  </a:srgbClr>
                </a:gs>
                <a:gs pos="100000">
                  <a:srgbClr val="F94343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dirty="0" sz="24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07" name="Elipse 46"/>
            <p:cNvSpPr/>
            <p:nvPr/>
          </p:nvSpPr>
          <p:spPr>
            <a:xfrm>
              <a:off x="3757259" y="4860100"/>
              <a:ext cx="225083" cy="247678"/>
            </a:xfrm>
            <a:prstGeom prst="ellipse"/>
            <a:gradFill flip="none" rotWithShape="1">
              <a:gsLst>
                <a:gs pos="0">
                  <a:srgbClr val="DE0B0B">
                    <a:tint val="66000"/>
                    <a:satMod val="160000"/>
                  </a:srgbClr>
                </a:gs>
                <a:gs pos="50000">
                  <a:srgbClr val="DE0B0B">
                    <a:tint val="44500"/>
                    <a:satMod val="160000"/>
                  </a:srgbClr>
                </a:gs>
                <a:gs pos="100000">
                  <a:srgbClr val="DE0B0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08" name="Elipse 48"/>
            <p:cNvSpPr/>
            <p:nvPr/>
          </p:nvSpPr>
          <p:spPr>
            <a:xfrm>
              <a:off x="3801979" y="4913116"/>
              <a:ext cx="135643" cy="147976"/>
            </a:xfrm>
            <a:prstGeom prst="ellipse"/>
            <a:gradFill flip="none" rotWithShape="1">
              <a:gsLst>
                <a:gs pos="0">
                  <a:srgbClr val="F94343">
                    <a:shade val="30000"/>
                    <a:satMod val="115000"/>
                  </a:srgbClr>
                </a:gs>
                <a:gs pos="50000">
                  <a:srgbClr val="F94343">
                    <a:shade val="67500"/>
                    <a:satMod val="115000"/>
                  </a:srgbClr>
                </a:gs>
                <a:gs pos="100000">
                  <a:srgbClr val="F94343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sz="24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09" name="Elipse 50"/>
            <p:cNvSpPr/>
            <p:nvPr/>
          </p:nvSpPr>
          <p:spPr>
            <a:xfrm>
              <a:off x="2429640" y="5648902"/>
              <a:ext cx="225083" cy="247678"/>
            </a:xfrm>
            <a:prstGeom prst="ellipse"/>
            <a:gradFill flip="none" rotWithShape="1">
              <a:gsLst>
                <a:gs pos="0">
                  <a:srgbClr val="DE0B0B">
                    <a:tint val="66000"/>
                    <a:satMod val="160000"/>
                  </a:srgbClr>
                </a:gs>
                <a:gs pos="50000">
                  <a:srgbClr val="DE0B0B">
                    <a:tint val="44500"/>
                    <a:satMod val="160000"/>
                  </a:srgbClr>
                </a:gs>
                <a:gs pos="100000">
                  <a:srgbClr val="DE0B0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10" name="Elipse 52"/>
            <p:cNvSpPr/>
            <p:nvPr/>
          </p:nvSpPr>
          <p:spPr>
            <a:xfrm>
              <a:off x="2474359" y="5701919"/>
              <a:ext cx="135643" cy="147976"/>
            </a:xfrm>
            <a:prstGeom prst="ellipse"/>
            <a:gradFill flip="none" rotWithShape="1">
              <a:gsLst>
                <a:gs pos="0">
                  <a:srgbClr val="F94343">
                    <a:shade val="30000"/>
                    <a:satMod val="115000"/>
                  </a:srgbClr>
                </a:gs>
                <a:gs pos="50000">
                  <a:srgbClr val="F94343">
                    <a:shade val="67500"/>
                    <a:satMod val="115000"/>
                  </a:srgbClr>
                </a:gs>
                <a:gs pos="100000">
                  <a:srgbClr val="F94343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sz="2400" lang="es-CO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4" name="Grupo 161"/>
          <p:cNvGrpSpPr/>
          <p:nvPr/>
        </p:nvGrpSpPr>
        <p:grpSpPr>
          <a:xfrm>
            <a:off x="1597625" y="973619"/>
            <a:ext cx="4467444" cy="891540"/>
            <a:chOff x="2468023" y="885917"/>
            <a:chExt cx="4437914" cy="1022921"/>
          </a:xfrm>
        </p:grpSpPr>
        <p:sp>
          <p:nvSpPr>
            <p:cNvPr id="1048611" name="Elipse 66"/>
            <p:cNvSpPr/>
            <p:nvPr/>
          </p:nvSpPr>
          <p:spPr>
            <a:xfrm>
              <a:off x="2468023" y="917068"/>
              <a:ext cx="730830" cy="694389"/>
            </a:xfrm>
            <a:prstGeom prst="ellipse"/>
            <a:gradFill flip="none" rotWithShape="1">
              <a:gsLst>
                <a:gs pos="0">
                  <a:srgbClr val="DE0B0B">
                    <a:tint val="66000"/>
                    <a:satMod val="160000"/>
                  </a:srgbClr>
                </a:gs>
                <a:gs pos="50000">
                  <a:srgbClr val="DE0B0B">
                    <a:tint val="44500"/>
                    <a:satMod val="160000"/>
                  </a:srgbClr>
                </a:gs>
                <a:gs pos="100000">
                  <a:srgbClr val="DE0B0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12" name="Rectángulo: esquinas redondeadas 78"/>
            <p:cNvSpPr/>
            <p:nvPr/>
          </p:nvSpPr>
          <p:spPr>
            <a:xfrm>
              <a:off x="2794973" y="922384"/>
              <a:ext cx="4110963" cy="687673"/>
            </a:xfrm>
            <a:prstGeom prst="roundRect"/>
            <a:solidFill>
              <a:srgbClr val="FEC1C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s-CO"/>
            </a:p>
          </p:txBody>
        </p:sp>
        <p:sp>
          <p:nvSpPr>
            <p:cNvPr id="1048613" name="Elipse 59"/>
            <p:cNvSpPr/>
            <p:nvPr/>
          </p:nvSpPr>
          <p:spPr>
            <a:xfrm>
              <a:off x="2511625" y="954666"/>
              <a:ext cx="604668" cy="607565"/>
            </a:xfrm>
            <a:prstGeom prst="ellipse"/>
            <a:gradFill flip="none" rotWithShape="1">
              <a:gsLst>
                <a:gs pos="0">
                  <a:srgbClr val="F94343">
                    <a:shade val="30000"/>
                    <a:satMod val="115000"/>
                  </a:srgbClr>
                </a:gs>
                <a:gs pos="50000">
                  <a:srgbClr val="F94343">
                    <a:shade val="67500"/>
                    <a:satMod val="115000"/>
                  </a:srgbClr>
                </a:gs>
                <a:gs pos="100000">
                  <a:srgbClr val="F94343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20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14" name="CuadroTexto 129"/>
            <p:cNvSpPr txBox="1"/>
            <p:nvPr/>
          </p:nvSpPr>
          <p:spPr>
            <a:xfrm>
              <a:off x="3056564" y="885917"/>
              <a:ext cx="3849373" cy="1022921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lang="es-CO"/>
                <a:t>Desarrollo rural sostenible y eficiencia en los mercados de la ciudad</a:t>
              </a:r>
            </a:p>
          </p:txBody>
        </p:sp>
        <p:pic>
          <p:nvPicPr>
            <p:cNvPr id="2097153" name="Gráfico 140" descr="Planta con raíces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2587254" y="1007536"/>
              <a:ext cx="492368" cy="492368"/>
            </a:xfrm>
            <a:prstGeom prst="rect"/>
          </p:spPr>
        </p:pic>
      </p:grpSp>
      <p:grpSp>
        <p:nvGrpSpPr>
          <p:cNvPr id="45" name="Grupo 5"/>
          <p:cNvGrpSpPr/>
          <p:nvPr/>
        </p:nvGrpSpPr>
        <p:grpSpPr>
          <a:xfrm>
            <a:off x="2886089" y="1978502"/>
            <a:ext cx="4618666" cy="679238"/>
            <a:chOff x="3864111" y="1995090"/>
            <a:chExt cx="5427274" cy="820846"/>
          </a:xfrm>
        </p:grpSpPr>
        <p:grpSp>
          <p:nvGrpSpPr>
            <p:cNvPr id="46" name="Grupo 162"/>
            <p:cNvGrpSpPr/>
            <p:nvPr/>
          </p:nvGrpSpPr>
          <p:grpSpPr>
            <a:xfrm>
              <a:off x="3864111" y="1998488"/>
              <a:ext cx="5427273" cy="817448"/>
              <a:chOff x="2468023" y="917068"/>
              <a:chExt cx="4474917" cy="694389"/>
            </a:xfrm>
          </p:grpSpPr>
          <p:sp>
            <p:nvSpPr>
              <p:cNvPr id="1048615" name="Elipse 163"/>
              <p:cNvSpPr/>
              <p:nvPr/>
            </p:nvSpPr>
            <p:spPr>
              <a:xfrm>
                <a:off x="2468023" y="917068"/>
                <a:ext cx="730830" cy="694389"/>
              </a:xfrm>
              <a:prstGeom prst="ellipse"/>
              <a:gradFill flip="none" rotWithShape="1">
                <a:gsLst>
                  <a:gs pos="0">
                    <a:srgbClr val="DE0B0B">
                      <a:tint val="66000"/>
                      <a:satMod val="160000"/>
                    </a:srgbClr>
                  </a:gs>
                  <a:gs pos="50000">
                    <a:srgbClr val="DE0B0B">
                      <a:tint val="44500"/>
                      <a:satMod val="160000"/>
                    </a:srgbClr>
                  </a:gs>
                  <a:gs pos="100000">
                    <a:srgbClr val="DE0B0B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s-CO"/>
              </a:p>
            </p:txBody>
          </p:sp>
          <p:sp>
            <p:nvSpPr>
              <p:cNvPr id="1048616" name="Rectángulo: esquinas redondeadas 164"/>
              <p:cNvSpPr/>
              <p:nvPr/>
            </p:nvSpPr>
            <p:spPr>
              <a:xfrm>
                <a:off x="2794973" y="922384"/>
                <a:ext cx="4147967" cy="687673"/>
              </a:xfrm>
              <a:prstGeom prst="roundRect"/>
              <a:solidFill>
                <a:srgbClr val="FEC1C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s-CO"/>
              </a:p>
            </p:txBody>
          </p:sp>
          <p:sp>
            <p:nvSpPr>
              <p:cNvPr id="1048617" name="Elipse 165"/>
              <p:cNvSpPr/>
              <p:nvPr/>
            </p:nvSpPr>
            <p:spPr>
              <a:xfrm>
                <a:off x="2525946" y="980656"/>
                <a:ext cx="574390" cy="559994"/>
              </a:xfrm>
              <a:prstGeom prst="ellipse"/>
              <a:gradFill flip="none" rotWithShape="1">
                <a:gsLst>
                  <a:gs pos="0">
                    <a:srgbClr val="F94343">
                      <a:shade val="30000"/>
                      <a:satMod val="115000"/>
                    </a:srgbClr>
                  </a:gs>
                  <a:gs pos="50000">
                    <a:srgbClr val="F94343">
                      <a:shade val="67500"/>
                      <a:satMod val="115000"/>
                    </a:srgbClr>
                  </a:gs>
                  <a:gs pos="100000">
                    <a:srgbClr val="F94343">
                      <a:shade val="100000"/>
                      <a:satMod val="115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2000" lang="es-CO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048618" name="CuadroTexto 170"/>
            <p:cNvSpPr txBox="1"/>
            <p:nvPr/>
          </p:nvSpPr>
          <p:spPr>
            <a:xfrm>
              <a:off x="4587308" y="1995090"/>
              <a:ext cx="4704077" cy="781080"/>
            </a:xfrm>
            <a:prstGeom prst="rect"/>
            <a:noFill/>
          </p:spPr>
          <p:txBody>
            <a:bodyPr anchor="ctr" rtlCol="0" wrap="square">
              <a:spAutoFit/>
            </a:bodyPr>
            <a:p>
              <a:pPr algn="ctr"/>
              <a:r>
                <a:rPr b="1" dirty="0" lang="es-CO"/>
                <a:t>Fomento de la innovación para mejorar la competitividad de Bogotá</a:t>
              </a:r>
            </a:p>
          </p:txBody>
        </p:sp>
        <p:pic>
          <p:nvPicPr>
            <p:cNvPr id="2097154" name="Gráfico 142" descr="Luces encendidas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3992907" y="2078447"/>
              <a:ext cx="579539" cy="579539"/>
            </a:xfrm>
            <a:prstGeom prst="rect"/>
          </p:spPr>
        </p:pic>
      </p:grpSp>
      <p:grpSp>
        <p:nvGrpSpPr>
          <p:cNvPr id="47" name="Grupo 7"/>
          <p:cNvGrpSpPr/>
          <p:nvPr/>
        </p:nvGrpSpPr>
        <p:grpSpPr>
          <a:xfrm>
            <a:off x="3262391" y="3004824"/>
            <a:ext cx="4735243" cy="932452"/>
            <a:chOff x="4108059" y="3158879"/>
            <a:chExt cx="5459964" cy="1013403"/>
          </a:xfrm>
        </p:grpSpPr>
        <p:grpSp>
          <p:nvGrpSpPr>
            <p:cNvPr id="48" name="Grupo 173"/>
            <p:cNvGrpSpPr/>
            <p:nvPr/>
          </p:nvGrpSpPr>
          <p:grpSpPr>
            <a:xfrm>
              <a:off x="4108059" y="3158879"/>
              <a:ext cx="5459964" cy="817448"/>
              <a:chOff x="2468023" y="917068"/>
              <a:chExt cx="4304660" cy="694389"/>
            </a:xfrm>
          </p:grpSpPr>
          <p:sp>
            <p:nvSpPr>
              <p:cNvPr id="1048619" name="Elipse 174"/>
              <p:cNvSpPr/>
              <p:nvPr/>
            </p:nvSpPr>
            <p:spPr>
              <a:xfrm>
                <a:off x="2468023" y="917068"/>
                <a:ext cx="730830" cy="694389"/>
              </a:xfrm>
              <a:prstGeom prst="ellipse"/>
              <a:gradFill flip="none" rotWithShape="1">
                <a:gsLst>
                  <a:gs pos="0">
                    <a:srgbClr val="DE0B0B">
                      <a:tint val="66000"/>
                      <a:satMod val="160000"/>
                    </a:srgbClr>
                  </a:gs>
                  <a:gs pos="50000">
                    <a:srgbClr val="DE0B0B">
                      <a:tint val="44500"/>
                      <a:satMod val="160000"/>
                    </a:srgbClr>
                  </a:gs>
                  <a:gs pos="100000">
                    <a:srgbClr val="DE0B0B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s-CO"/>
              </a:p>
            </p:txBody>
          </p:sp>
          <p:sp>
            <p:nvSpPr>
              <p:cNvPr id="1048620" name="Rectángulo: esquinas redondeadas 175"/>
              <p:cNvSpPr/>
              <p:nvPr/>
            </p:nvSpPr>
            <p:spPr>
              <a:xfrm>
                <a:off x="2794974" y="922384"/>
                <a:ext cx="3977709" cy="687673"/>
              </a:xfrm>
              <a:prstGeom prst="roundRect"/>
              <a:solidFill>
                <a:srgbClr val="FEC1C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s-CO"/>
              </a:p>
            </p:txBody>
          </p:sp>
          <p:sp>
            <p:nvSpPr>
              <p:cNvPr id="1048621" name="Elipse 176"/>
              <p:cNvSpPr/>
              <p:nvPr/>
            </p:nvSpPr>
            <p:spPr>
              <a:xfrm>
                <a:off x="2514495" y="967827"/>
                <a:ext cx="582453" cy="575111"/>
              </a:xfrm>
              <a:prstGeom prst="ellipse"/>
              <a:gradFill flip="none" rotWithShape="1">
                <a:gsLst>
                  <a:gs pos="0">
                    <a:srgbClr val="F94343">
                      <a:shade val="30000"/>
                      <a:satMod val="115000"/>
                    </a:srgbClr>
                  </a:gs>
                  <a:gs pos="50000">
                    <a:srgbClr val="F94343">
                      <a:shade val="67500"/>
                      <a:satMod val="115000"/>
                    </a:srgbClr>
                  </a:gs>
                  <a:gs pos="100000">
                    <a:srgbClr val="F94343">
                      <a:shade val="100000"/>
                      <a:satMod val="115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2000" lang="es-CO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048622" name="CuadroTexto 134"/>
            <p:cNvSpPr txBox="1"/>
            <p:nvPr/>
          </p:nvSpPr>
          <p:spPr>
            <a:xfrm>
              <a:off x="4889528" y="3203343"/>
              <a:ext cx="4418697" cy="96893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lang="es-CO"/>
                <a:t>Fortalecimiento del empleo y del ecosistema de desarrollo empresarial</a:t>
              </a:r>
              <a:endParaRPr b="1" dirty="0" sz="2000" lang="es-CO"/>
            </a:p>
          </p:txBody>
        </p:sp>
        <p:pic>
          <p:nvPicPr>
            <p:cNvPr id="2097155" name="Gráfico 146" descr="Crecimiento empresarial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4277809" y="3284800"/>
              <a:ext cx="565604" cy="565604"/>
            </a:xfrm>
            <a:prstGeom prst="rect"/>
          </p:spPr>
        </p:pic>
      </p:grpSp>
      <p:grpSp>
        <p:nvGrpSpPr>
          <p:cNvPr id="49" name="Grupo 10"/>
          <p:cNvGrpSpPr/>
          <p:nvPr/>
        </p:nvGrpSpPr>
        <p:grpSpPr>
          <a:xfrm>
            <a:off x="2995696" y="4166423"/>
            <a:ext cx="4563995" cy="933135"/>
            <a:chOff x="3950892" y="4308914"/>
            <a:chExt cx="5186610" cy="933135"/>
          </a:xfrm>
        </p:grpSpPr>
        <p:grpSp>
          <p:nvGrpSpPr>
            <p:cNvPr id="50" name="Grupo 177"/>
            <p:cNvGrpSpPr/>
            <p:nvPr/>
          </p:nvGrpSpPr>
          <p:grpSpPr>
            <a:xfrm>
              <a:off x="3950892" y="4308914"/>
              <a:ext cx="5186610" cy="730130"/>
              <a:chOff x="2468023" y="917068"/>
              <a:chExt cx="4341249" cy="620216"/>
            </a:xfrm>
          </p:grpSpPr>
          <p:sp>
            <p:nvSpPr>
              <p:cNvPr id="1048623" name="Elipse 178"/>
              <p:cNvSpPr/>
              <p:nvPr/>
            </p:nvSpPr>
            <p:spPr>
              <a:xfrm>
                <a:off x="2468023" y="917068"/>
                <a:ext cx="730830" cy="620216"/>
              </a:xfrm>
              <a:prstGeom prst="ellipse"/>
              <a:gradFill flip="none" rotWithShape="1">
                <a:gsLst>
                  <a:gs pos="0">
                    <a:srgbClr val="DE0B0B">
                      <a:tint val="66000"/>
                      <a:satMod val="160000"/>
                    </a:srgbClr>
                  </a:gs>
                  <a:gs pos="50000">
                    <a:srgbClr val="DE0B0B">
                      <a:tint val="44500"/>
                      <a:satMod val="160000"/>
                    </a:srgbClr>
                  </a:gs>
                  <a:gs pos="100000">
                    <a:srgbClr val="DE0B0B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s-CO"/>
              </a:p>
            </p:txBody>
          </p:sp>
          <p:sp>
            <p:nvSpPr>
              <p:cNvPr id="1048624" name="Rectángulo: esquinas redondeadas 179"/>
              <p:cNvSpPr/>
              <p:nvPr/>
            </p:nvSpPr>
            <p:spPr>
              <a:xfrm>
                <a:off x="2794973" y="922384"/>
                <a:ext cx="4014299" cy="614900"/>
              </a:xfrm>
              <a:prstGeom prst="roundRect"/>
              <a:solidFill>
                <a:srgbClr val="FEC1C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s-CO"/>
              </a:p>
            </p:txBody>
          </p:sp>
          <p:sp>
            <p:nvSpPr>
              <p:cNvPr id="1048625" name="Elipse 180"/>
              <p:cNvSpPr/>
              <p:nvPr/>
            </p:nvSpPr>
            <p:spPr>
              <a:xfrm>
                <a:off x="2525325" y="946314"/>
                <a:ext cx="586916" cy="534851"/>
              </a:xfrm>
              <a:prstGeom prst="ellipse"/>
              <a:gradFill flip="none" rotWithShape="1">
                <a:gsLst>
                  <a:gs pos="0">
                    <a:srgbClr val="F94343">
                      <a:shade val="30000"/>
                      <a:satMod val="115000"/>
                    </a:srgbClr>
                  </a:gs>
                  <a:gs pos="50000">
                    <a:srgbClr val="F94343">
                      <a:shade val="67500"/>
                      <a:satMod val="115000"/>
                    </a:srgbClr>
                  </a:gs>
                  <a:gs pos="100000">
                    <a:srgbClr val="F94343">
                      <a:shade val="100000"/>
                      <a:satMod val="115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sz="2000" lang="es-CO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048626" name="CuadroTexto 136"/>
            <p:cNvSpPr txBox="1"/>
            <p:nvPr/>
          </p:nvSpPr>
          <p:spPr>
            <a:xfrm>
              <a:off x="4660824" y="4350509"/>
              <a:ext cx="4300214" cy="89154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lang="es-CO"/>
                <a:t>Generación de alternativas económicas a vendedores informales </a:t>
              </a:r>
            </a:p>
          </p:txBody>
        </p:sp>
        <p:pic>
          <p:nvPicPr>
            <p:cNvPr id="2097156" name="Gráfico 75" descr="Quiosco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4070607" y="4355584"/>
              <a:ext cx="580758" cy="580758"/>
            </a:xfrm>
            <a:prstGeom prst="rect"/>
          </p:spPr>
        </p:pic>
      </p:grpSp>
      <p:grpSp>
        <p:nvGrpSpPr>
          <p:cNvPr id="51" name="Grupo 182"/>
          <p:cNvGrpSpPr/>
          <p:nvPr/>
        </p:nvGrpSpPr>
        <p:grpSpPr>
          <a:xfrm>
            <a:off x="1597624" y="5234601"/>
            <a:ext cx="4467443" cy="670358"/>
            <a:chOff x="2468023" y="917068"/>
            <a:chExt cx="4796299" cy="644091"/>
          </a:xfrm>
        </p:grpSpPr>
        <p:sp>
          <p:nvSpPr>
            <p:cNvPr id="1048627" name="Elipse 183"/>
            <p:cNvSpPr/>
            <p:nvPr/>
          </p:nvSpPr>
          <p:spPr>
            <a:xfrm>
              <a:off x="2468023" y="917068"/>
              <a:ext cx="730830" cy="644091"/>
            </a:xfrm>
            <a:prstGeom prst="ellipse"/>
            <a:gradFill flip="none" rotWithShape="1">
              <a:gsLst>
                <a:gs pos="0">
                  <a:srgbClr val="DE0B0B">
                    <a:tint val="66000"/>
                    <a:satMod val="160000"/>
                  </a:srgbClr>
                </a:gs>
                <a:gs pos="50000">
                  <a:srgbClr val="DE0B0B">
                    <a:tint val="44500"/>
                    <a:satMod val="160000"/>
                  </a:srgbClr>
                </a:gs>
                <a:gs pos="100000">
                  <a:srgbClr val="DE0B0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28" name="Rectángulo: esquinas redondeadas 184"/>
            <p:cNvSpPr/>
            <p:nvPr/>
          </p:nvSpPr>
          <p:spPr>
            <a:xfrm>
              <a:off x="2794973" y="922384"/>
              <a:ext cx="4469349" cy="638775"/>
            </a:xfrm>
            <a:prstGeom prst="roundRect"/>
            <a:solidFill>
              <a:srgbClr val="FEC1C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s-CO"/>
            </a:p>
          </p:txBody>
        </p:sp>
        <p:sp>
          <p:nvSpPr>
            <p:cNvPr id="1048629" name="Elipse 185"/>
            <p:cNvSpPr/>
            <p:nvPr/>
          </p:nvSpPr>
          <p:spPr>
            <a:xfrm>
              <a:off x="2524472" y="959245"/>
              <a:ext cx="730830" cy="567911"/>
            </a:xfrm>
            <a:prstGeom prst="ellipse"/>
            <a:gradFill flip="none" rotWithShape="1">
              <a:gsLst>
                <a:gs pos="0">
                  <a:srgbClr val="F94343">
                    <a:shade val="30000"/>
                    <a:satMod val="115000"/>
                  </a:srgbClr>
                </a:gs>
                <a:gs pos="50000">
                  <a:srgbClr val="F94343">
                    <a:shade val="67500"/>
                    <a:satMod val="115000"/>
                  </a:srgbClr>
                </a:gs>
                <a:gs pos="100000">
                  <a:srgbClr val="F94343">
                    <a:shade val="100000"/>
                    <a:satMod val="115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2000" lang="es-CO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048630" name="CuadroTexto 138"/>
          <p:cNvSpPr txBox="1"/>
          <p:nvPr/>
        </p:nvSpPr>
        <p:spPr>
          <a:xfrm>
            <a:off x="2099026" y="5223238"/>
            <a:ext cx="3966041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s-CO"/>
              <a:t>Posicionamiento de Bogotá como destino turístico</a:t>
            </a:r>
          </a:p>
        </p:txBody>
      </p:sp>
      <p:pic>
        <p:nvPicPr>
          <p:cNvPr id="2097157" name="Gráfico 150" descr="Equipaje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633517" y="5247257"/>
            <a:ext cx="730830" cy="633675"/>
          </a:xfrm>
          <a:prstGeom prst="rect"/>
        </p:spPr>
      </p:pic>
      <p:pic>
        <p:nvPicPr>
          <p:cNvPr id="2097158" name="Picture 2" descr="Qué esperar de la alcaldía 2020 - 2023? - Ranki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10566469" y="6033534"/>
            <a:ext cx="1525448" cy="781196"/>
          </a:xfrm>
          <a:prstGeom prst="rect"/>
          <a:noFill/>
        </p:spPr>
      </p:pic>
      <p:graphicFrame>
        <p:nvGraphicFramePr>
          <p:cNvPr id="4194304" name="Tabla 13"/>
          <p:cNvGraphicFramePr>
            <a:graphicFrameLocks noGrp="1"/>
          </p:cNvGraphicFramePr>
          <p:nvPr/>
        </p:nvGraphicFramePr>
        <p:xfrm>
          <a:off x="8749882" y="2811404"/>
          <a:ext cx="2885573" cy="163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928"/>
                <a:gridCol w="1313645"/>
              </a:tblGrid>
              <a:tr h="242875">
                <a:tc>
                  <a:txBody>
                    <a:bodyPr/>
                    <a:p>
                      <a:pPr algn="ctr" defTabSz="457200" eaLnBrk="1" hangingPunct="1" latinLnBrk="0" marL="0" rtl="0"/>
                      <a:endParaRPr b="1" dirty="0" sz="1400" kern="1200" lang="es-CO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457200" eaLnBrk="1" hangingPunct="1" latinLnBrk="0" marL="0" rtl="0"/>
                      <a:r>
                        <a:rPr b="1" dirty="0" sz="1400" kern="1200" lang="es-CO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Ejecutado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12C2C">
                        <a:alpha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es-CO"/>
                        <a:t>Vinculación laboral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C1C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0" dirty="0" sz="1200" kern="1200" lang="es-CO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7.077  ciudadanos</a:t>
                      </a:r>
                    </a:p>
                  </a:txBody>
                  <a:tcPr>
                    <a:solidFill>
                      <a:srgbClr val="FEC1C1">
                        <a:alpha val="3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es-ES"/>
                        <a:t>Formación de competencias </a:t>
                      </a:r>
                      <a:endParaRPr b="1" dirty="0" sz="1200" lang="es-CO"/>
                    </a:p>
                  </a:txBody>
                  <a:tcPr anchor="ctr">
                    <a:solidFill>
                      <a:srgbClr val="FEC1C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0" dirty="0" sz="1200" kern="1200" lang="es-CO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25.267  ciudadanos</a:t>
                      </a:r>
                    </a:p>
                  </a:txBody>
                  <a:tcPr>
                    <a:solidFill>
                      <a:srgbClr val="FEC1C1">
                        <a:alpha val="3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es-ES"/>
                        <a:t>Ruta de emprendimiento</a:t>
                      </a:r>
                      <a:endParaRPr b="1" dirty="0" sz="1200" lang="es-CO"/>
                    </a:p>
                  </a:txBody>
                  <a:tcPr anchor="ctr">
                    <a:solidFill>
                      <a:srgbClr val="FEC1C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100" lang="es-CO"/>
                        <a:t>3.202 emprendimientos por oportunidad </a:t>
                      </a:r>
                    </a:p>
                  </a:txBody>
                  <a:tcPr>
                    <a:solidFill>
                      <a:srgbClr val="FEC1C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5" name="Tabla 13"/>
          <p:cNvGraphicFramePr>
            <a:graphicFrameLocks noGrp="1"/>
          </p:cNvGraphicFramePr>
          <p:nvPr/>
        </p:nvGraphicFramePr>
        <p:xfrm>
          <a:off x="8699655" y="458243"/>
          <a:ext cx="2935800" cy="1173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164"/>
                <a:gridCol w="1260636"/>
              </a:tblGrid>
              <a:tr h="226661">
                <a:tc>
                  <a:txBody>
                    <a:bodyPr/>
                    <a:p>
                      <a:pPr algn="ctr" defTabSz="457200" eaLnBrk="1" hangingPunct="1" latinLnBrk="0" marL="0" rtl="0"/>
                      <a:endParaRPr b="1" dirty="0" sz="1400" kern="1200" lang="es-CO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457200" eaLnBrk="1" hangingPunct="1" latinLnBrk="0" marL="0" rtl="0"/>
                      <a:r>
                        <a:rPr b="1" dirty="0" sz="1400" kern="1200" lang="es-CO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Ejecutado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2D2D">
                        <a:alpha val="80000"/>
                      </a:srgbClr>
                    </a:solidFill>
                  </a:tcPr>
                </a:tc>
              </a:tr>
              <a:tr h="317325"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100" lang="es-ES"/>
                        <a:t>Reconversión productiva</a:t>
                      </a:r>
                      <a:endParaRPr b="1" dirty="0" sz="1100" lang="es-CO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BA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100" lang="es-ES"/>
                        <a:t>104 unidades productivas </a:t>
                      </a:r>
                      <a:endParaRPr dirty="0" sz="1100" lang="es-CO"/>
                    </a:p>
                  </a:txBody>
                  <a:tcPr>
                    <a:solidFill>
                      <a:srgbClr val="FFABAB">
                        <a:alpha val="30000"/>
                      </a:srgbClr>
                    </a:solidFill>
                  </a:tcPr>
                </a:tc>
              </a:tr>
              <a:tr h="441989"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100" lang="es-CO"/>
                        <a:t>Capacitación y acompañamiento técnico  </a:t>
                      </a:r>
                    </a:p>
                  </a:txBody>
                  <a:tcPr>
                    <a:solidFill>
                      <a:srgbClr val="FFABA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100" kern="1200" lang="es-CO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6.446  actores </a:t>
                      </a:r>
                      <a:endParaRPr dirty="0" sz="1100" lang="es-CO"/>
                    </a:p>
                  </a:txBody>
                  <a:tcPr anchor="ctr">
                    <a:solidFill>
                      <a:srgbClr val="FFABAB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6" name="Tabla 13"/>
          <p:cNvGraphicFramePr>
            <a:graphicFrameLocks noGrp="1"/>
          </p:cNvGraphicFramePr>
          <p:nvPr/>
        </p:nvGraphicFramePr>
        <p:xfrm>
          <a:off x="8749883" y="4570313"/>
          <a:ext cx="288557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598"/>
                <a:gridCol w="1305974"/>
              </a:tblGrid>
              <a:tr h="251476">
                <a:tc>
                  <a:txBody>
                    <a:bodyPr/>
                    <a:p>
                      <a:pPr algn="ctr" defTabSz="457200" eaLnBrk="1" hangingPunct="1" latinLnBrk="0" marL="0" rtl="0"/>
                      <a:endParaRPr b="1" dirty="0" sz="1400" kern="1200" lang="es-CO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457200" eaLnBrk="1" hangingPunct="1" latinLnBrk="0" marL="0" rtl="0"/>
                      <a:r>
                        <a:rPr b="1" dirty="0" sz="1400" kern="1200" lang="es-CO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Ejecutado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12C2C">
                        <a:alpha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es-CO"/>
                        <a:t>Gen. Ingresos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C1C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100" lang="es-CO"/>
                        <a:t>295 vendedores informales </a:t>
                      </a:r>
                    </a:p>
                  </a:txBody>
                  <a:tcPr>
                    <a:solidFill>
                      <a:srgbClr val="FEC1C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7" name="Tabla 13"/>
          <p:cNvGraphicFramePr>
            <a:graphicFrameLocks noGrp="1"/>
          </p:cNvGraphicFramePr>
          <p:nvPr/>
        </p:nvGraphicFramePr>
        <p:xfrm>
          <a:off x="8749883" y="5482464"/>
          <a:ext cx="289136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222"/>
                <a:gridCol w="1287141"/>
              </a:tblGrid>
              <a:tr h="220166">
                <a:tc>
                  <a:txBody>
                    <a:bodyPr/>
                    <a:p>
                      <a:pPr algn="ctr" defTabSz="457200" eaLnBrk="1" hangingPunct="1" latinLnBrk="0" marL="0" rtl="0"/>
                      <a:endParaRPr b="1" dirty="0" sz="1400" kern="1200" lang="es-CO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457200" eaLnBrk="1" hangingPunct="1" latinLnBrk="0" marL="0" rtl="0"/>
                      <a:r>
                        <a:rPr b="1" dirty="0" sz="1400" kern="1200" lang="es-CO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Ejecutado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12C2C">
                        <a:alpha val="8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es-CO"/>
                        <a:t>Promoción turística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C1C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100" lang="es-CO"/>
                        <a:t>296 actividades </a:t>
                      </a:r>
                    </a:p>
                  </a:txBody>
                  <a:tcPr>
                    <a:solidFill>
                      <a:srgbClr val="FEC1C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48631" name="CuadroTexto 1"/>
          <p:cNvSpPr txBox="1"/>
          <p:nvPr/>
        </p:nvSpPr>
        <p:spPr>
          <a:xfrm>
            <a:off x="-23981" y="6501139"/>
            <a:ext cx="3769912" cy="4978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es-CO"/>
              <a:t>*Total acumulado cuatrienio. Fuente: SEGPLAN.</a:t>
            </a:r>
          </a:p>
        </p:txBody>
      </p:sp>
      <p:graphicFrame>
        <p:nvGraphicFramePr>
          <p:cNvPr id="4194308" name="Tabla 13"/>
          <p:cNvGraphicFramePr>
            <a:graphicFrameLocks noGrp="1"/>
          </p:cNvGraphicFramePr>
          <p:nvPr/>
        </p:nvGraphicFramePr>
        <p:xfrm>
          <a:off x="8699655" y="1784866"/>
          <a:ext cx="2935800" cy="89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912"/>
                <a:gridCol w="1273888"/>
              </a:tblGrid>
              <a:tr h="226661">
                <a:tc>
                  <a:txBody>
                    <a:bodyPr/>
                    <a:p>
                      <a:pPr algn="ctr" defTabSz="457200" eaLnBrk="1" hangingPunct="1" latinLnBrk="0" marL="0" rtl="0"/>
                      <a:endParaRPr b="1" dirty="0" sz="1400" kern="1200" lang="es-CO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457200" eaLnBrk="1" hangingPunct="1" latinLnBrk="0" marL="0" rtl="0"/>
                      <a:r>
                        <a:rPr b="1" dirty="0" sz="1400" kern="1200" lang="es-CO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Ejecutado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2D2D">
                        <a:alpha val="80000"/>
                      </a:srgbClr>
                    </a:solidFill>
                  </a:tcPr>
                </a:tc>
              </a:tr>
              <a:tr h="317325"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100" lang="es-ES"/>
                        <a:t>Aplicación de metodologías de apropiación tecnológica </a:t>
                      </a:r>
                      <a:endParaRPr b="1" dirty="0" sz="1100" lang="es-CO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BA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100" lang="es-ES"/>
                        <a:t>989 empresarios capacitados</a:t>
                      </a:r>
                      <a:endParaRPr dirty="0" sz="1100" lang="es-CO"/>
                    </a:p>
                  </a:txBody>
                  <a:tcPr anchor="ctr">
                    <a:solidFill>
                      <a:srgbClr val="FFABAB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41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6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4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Conector recto 63"/>
          <p:cNvCxnSpPr>
            <a:cxnSpLocks/>
            <a:endCxn id="1048648" idx="5"/>
          </p:cNvCxnSpPr>
          <p:nvPr/>
        </p:nvCxnSpPr>
        <p:spPr>
          <a:xfrm flipH="1" flipV="1">
            <a:off x="2184962" y="5346405"/>
            <a:ext cx="518157" cy="532734"/>
          </a:xfrm>
          <a:prstGeom prst="line"/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4" name="Conector recto 69"/>
          <p:cNvCxnSpPr>
            <a:cxnSpLocks/>
            <a:endCxn id="1048661" idx="2"/>
          </p:cNvCxnSpPr>
          <p:nvPr/>
        </p:nvCxnSpPr>
        <p:spPr>
          <a:xfrm>
            <a:off x="3262391" y="4612636"/>
            <a:ext cx="688501" cy="75137"/>
          </a:xfrm>
          <a:prstGeom prst="line"/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5" name="Conector recto 65"/>
          <p:cNvCxnSpPr>
            <a:cxnSpLocks/>
          </p:cNvCxnSpPr>
          <p:nvPr/>
        </p:nvCxnSpPr>
        <p:spPr>
          <a:xfrm>
            <a:off x="3662188" y="3575558"/>
            <a:ext cx="620348" cy="0"/>
          </a:xfrm>
          <a:prstGeom prst="line"/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6" name="Conector recto 93"/>
          <p:cNvCxnSpPr>
            <a:cxnSpLocks/>
          </p:cNvCxnSpPr>
          <p:nvPr/>
        </p:nvCxnSpPr>
        <p:spPr>
          <a:xfrm flipV="1">
            <a:off x="3340581" y="2360574"/>
            <a:ext cx="827289" cy="101276"/>
          </a:xfrm>
          <a:prstGeom prst="line"/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7" name="Conector recto 56"/>
          <p:cNvCxnSpPr>
            <a:cxnSpLocks/>
          </p:cNvCxnSpPr>
          <p:nvPr/>
        </p:nvCxnSpPr>
        <p:spPr>
          <a:xfrm flipV="1">
            <a:off x="2144507" y="1188867"/>
            <a:ext cx="650466" cy="598216"/>
          </a:xfrm>
          <a:prstGeom prst="line"/>
          <a:ln>
            <a:solidFill>
              <a:srgbClr val="F5B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35" name="Rectángulo 2"/>
          <p:cNvSpPr/>
          <p:nvPr/>
        </p:nvSpPr>
        <p:spPr>
          <a:xfrm>
            <a:off x="0" y="2286"/>
            <a:ext cx="8898340" cy="598215"/>
          </a:xfrm>
          <a:prstGeom prst="rect"/>
          <a:solidFill>
            <a:srgbClr val="DA0F2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s-MX"/>
              <a:t>BALANCE DE EMPALME: ASPECTOS POR MEJORAR</a:t>
            </a:r>
          </a:p>
        </p:txBody>
      </p:sp>
      <p:grpSp>
        <p:nvGrpSpPr>
          <p:cNvPr id="55" name="Grupo 53"/>
          <p:cNvGrpSpPr/>
          <p:nvPr/>
        </p:nvGrpSpPr>
        <p:grpSpPr>
          <a:xfrm>
            <a:off x="267280" y="2048982"/>
            <a:ext cx="3094684" cy="2978653"/>
            <a:chOff x="267279" y="1893598"/>
            <a:chExt cx="3657601" cy="3504762"/>
          </a:xfrm>
        </p:grpSpPr>
        <p:sp>
          <p:nvSpPr>
            <p:cNvPr id="1048636" name="Elipse 32"/>
            <p:cNvSpPr/>
            <p:nvPr/>
          </p:nvSpPr>
          <p:spPr>
            <a:xfrm>
              <a:off x="267279" y="1893598"/>
              <a:ext cx="3657601" cy="3504762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lang="es-CO"/>
                <a:t>SECTOR DESARROLLO ECONÓMICO</a:t>
              </a:r>
            </a:p>
          </p:txBody>
        </p:sp>
        <p:sp>
          <p:nvSpPr>
            <p:cNvPr id="1048637" name="Elipse 6"/>
            <p:cNvSpPr/>
            <p:nvPr/>
          </p:nvSpPr>
          <p:spPr>
            <a:xfrm>
              <a:off x="458369" y="2096483"/>
              <a:ext cx="3283637" cy="3084928"/>
            </a:xfrm>
            <a:prstGeom prst="ellipse"/>
            <a:gradFill flip="none" rotWithShape="1">
              <a:gsLst>
                <a:gs pos="0">
                  <a:srgbClr val="FFC000"/>
                </a:gs>
                <a:gs pos="15000">
                  <a:srgbClr val="F5B02B">
                    <a:shade val="67500"/>
                    <a:satMod val="115000"/>
                  </a:srgbClr>
                </a:gs>
                <a:gs pos="100000">
                  <a:srgbClr val="F5B02B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000" lang="es-CO">
                  <a:latin typeface="Arial Rounded MT Bold" panose="020F0704030504030204" pitchFamily="34" charset="0"/>
                </a:rPr>
                <a:t>SECTOR DESARROLLO ECONÓMICO</a:t>
              </a:r>
            </a:p>
          </p:txBody>
        </p:sp>
      </p:grpSp>
      <p:grpSp>
        <p:nvGrpSpPr>
          <p:cNvPr id="56" name="Grupo 54"/>
          <p:cNvGrpSpPr/>
          <p:nvPr/>
        </p:nvGrpSpPr>
        <p:grpSpPr>
          <a:xfrm>
            <a:off x="-1" y="1673962"/>
            <a:ext cx="3759832" cy="3729810"/>
            <a:chOff x="-1" y="1452354"/>
            <a:chExt cx="4457048" cy="4444226"/>
          </a:xfrm>
        </p:grpSpPr>
        <p:sp>
          <p:nvSpPr>
            <p:cNvPr id="1048638" name="Arco 33"/>
            <p:cNvSpPr/>
            <p:nvPr/>
          </p:nvSpPr>
          <p:spPr>
            <a:xfrm>
              <a:off x="-1" y="1547446"/>
              <a:ext cx="4346917" cy="4242450"/>
            </a:xfrm>
            <a:prstGeom prst="arc">
              <a:avLst>
                <a:gd name="adj1" fmla="val 15989279"/>
                <a:gd name="adj2" fmla="val 5586062"/>
              </a:avLst>
            </a:prstGeom>
            <a:ln w="38100">
              <a:solidFill>
                <a:srgbClr val="F5B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39" name="Elipse 34"/>
            <p:cNvSpPr/>
            <p:nvPr/>
          </p:nvSpPr>
          <p:spPr>
            <a:xfrm>
              <a:off x="2436231" y="1452354"/>
              <a:ext cx="225083" cy="247678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40" name="Elipse 36"/>
            <p:cNvSpPr/>
            <p:nvPr/>
          </p:nvSpPr>
          <p:spPr>
            <a:xfrm>
              <a:off x="2480949" y="1505371"/>
              <a:ext cx="135643" cy="147976"/>
            </a:xfrm>
            <a:prstGeom prst="ellipse"/>
            <a:solidFill>
              <a:srgbClr val="F5B0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dirty="0" sz="24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41" name="Elipse 38"/>
            <p:cNvSpPr/>
            <p:nvPr/>
          </p:nvSpPr>
          <p:spPr>
            <a:xfrm>
              <a:off x="3805916" y="2264151"/>
              <a:ext cx="225083" cy="247678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42" name="Elipse 40"/>
            <p:cNvSpPr/>
            <p:nvPr/>
          </p:nvSpPr>
          <p:spPr>
            <a:xfrm>
              <a:off x="3850634" y="2317167"/>
              <a:ext cx="135643" cy="147976"/>
            </a:xfrm>
            <a:prstGeom prst="ellipse"/>
            <a:solidFill>
              <a:srgbClr val="F5B0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sz="24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43" name="Elipse 42"/>
            <p:cNvSpPr/>
            <p:nvPr/>
          </p:nvSpPr>
          <p:spPr>
            <a:xfrm>
              <a:off x="4231964" y="3601698"/>
              <a:ext cx="225083" cy="247678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44" name="Elipse 44"/>
            <p:cNvSpPr/>
            <p:nvPr/>
          </p:nvSpPr>
          <p:spPr>
            <a:xfrm>
              <a:off x="4276681" y="3654714"/>
              <a:ext cx="135643" cy="147976"/>
            </a:xfrm>
            <a:prstGeom prst="ellipse"/>
            <a:solidFill>
              <a:srgbClr val="F5B0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sz="24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45" name="Elipse 46"/>
            <p:cNvSpPr/>
            <p:nvPr/>
          </p:nvSpPr>
          <p:spPr>
            <a:xfrm>
              <a:off x="3757259" y="4860100"/>
              <a:ext cx="225083" cy="247678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46" name="Elipse 48"/>
            <p:cNvSpPr/>
            <p:nvPr/>
          </p:nvSpPr>
          <p:spPr>
            <a:xfrm>
              <a:off x="3801979" y="4913116"/>
              <a:ext cx="135643" cy="147976"/>
            </a:xfrm>
            <a:prstGeom prst="ellipse"/>
            <a:solidFill>
              <a:srgbClr val="F5B0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sz="24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47" name="Elipse 50"/>
            <p:cNvSpPr/>
            <p:nvPr/>
          </p:nvSpPr>
          <p:spPr>
            <a:xfrm>
              <a:off x="2429640" y="5648902"/>
              <a:ext cx="225083" cy="247678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48" name="Elipse 52"/>
            <p:cNvSpPr/>
            <p:nvPr/>
          </p:nvSpPr>
          <p:spPr>
            <a:xfrm>
              <a:off x="2474359" y="5701919"/>
              <a:ext cx="135643" cy="147976"/>
            </a:xfrm>
            <a:prstGeom prst="ellipse"/>
            <a:solidFill>
              <a:srgbClr val="F5B0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b="1" sz="2400" lang="es-CO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7" name="Grupo 161"/>
          <p:cNvGrpSpPr/>
          <p:nvPr/>
        </p:nvGrpSpPr>
        <p:grpSpPr>
          <a:xfrm>
            <a:off x="2468024" y="917071"/>
            <a:ext cx="6570188" cy="817449"/>
            <a:chOff x="2468023" y="917068"/>
            <a:chExt cx="4796299" cy="694389"/>
          </a:xfrm>
        </p:grpSpPr>
        <p:sp>
          <p:nvSpPr>
            <p:cNvPr id="1048649" name="Elipse 66"/>
            <p:cNvSpPr/>
            <p:nvPr/>
          </p:nvSpPr>
          <p:spPr>
            <a:xfrm>
              <a:off x="2468023" y="917068"/>
              <a:ext cx="730830" cy="694389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50" name="Rectángulo: esquinas redondeadas 78"/>
            <p:cNvSpPr/>
            <p:nvPr/>
          </p:nvSpPr>
          <p:spPr>
            <a:xfrm>
              <a:off x="2794973" y="922384"/>
              <a:ext cx="4469349" cy="687673"/>
            </a:xfrm>
            <a:prstGeom prst="roundRect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s-CO"/>
            </a:p>
          </p:txBody>
        </p:sp>
        <p:sp>
          <p:nvSpPr>
            <p:cNvPr id="1048651" name="Elipse 59"/>
            <p:cNvSpPr/>
            <p:nvPr/>
          </p:nvSpPr>
          <p:spPr>
            <a:xfrm>
              <a:off x="2539576" y="995098"/>
              <a:ext cx="533248" cy="534851"/>
            </a:xfrm>
            <a:prstGeom prst="ellipse"/>
            <a:solidFill>
              <a:srgbClr val="F5B02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2000" lang="es-CO">
                <a:latin typeface="Arial Rounded MT Bold" panose="020F0704030504030204" pitchFamily="34" charset="0"/>
              </a:endParaRPr>
            </a:p>
          </p:txBody>
        </p:sp>
        <p:sp>
          <p:nvSpPr>
            <p:cNvPr id="1048652" name="CuadroTexto 129"/>
            <p:cNvSpPr txBox="1"/>
            <p:nvPr/>
          </p:nvSpPr>
          <p:spPr>
            <a:xfrm>
              <a:off x="3084514" y="985261"/>
              <a:ext cx="3969322" cy="549031"/>
            </a:xfrm>
            <a:prstGeom prst="rect"/>
            <a:noFill/>
          </p:spPr>
          <p:txBody>
            <a:bodyPr rtlCol="0" wrap="square">
              <a:spAutoFit/>
            </a:bodyPr>
            <a:p>
              <a:pPr algn="just"/>
              <a:r>
                <a:rPr b="1" dirty="0" lang="es-CO"/>
                <a:t>Implementar la Política de Seguridad Alimentaria y Nutricional</a:t>
              </a:r>
            </a:p>
          </p:txBody>
        </p:sp>
      </p:grpSp>
      <p:grpSp>
        <p:nvGrpSpPr>
          <p:cNvPr id="58" name="Grupo 162"/>
          <p:cNvGrpSpPr/>
          <p:nvPr/>
        </p:nvGrpSpPr>
        <p:grpSpPr>
          <a:xfrm>
            <a:off x="3864111" y="1998488"/>
            <a:ext cx="6083550" cy="817448"/>
            <a:chOff x="2468023" y="917068"/>
            <a:chExt cx="4796299" cy="694389"/>
          </a:xfrm>
        </p:grpSpPr>
        <p:sp>
          <p:nvSpPr>
            <p:cNvPr id="1048653" name="Elipse 163"/>
            <p:cNvSpPr/>
            <p:nvPr/>
          </p:nvSpPr>
          <p:spPr>
            <a:xfrm>
              <a:off x="2468023" y="917068"/>
              <a:ext cx="730830" cy="694389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54" name="Rectángulo: esquinas redondeadas 164"/>
            <p:cNvSpPr/>
            <p:nvPr/>
          </p:nvSpPr>
          <p:spPr>
            <a:xfrm>
              <a:off x="2794973" y="922384"/>
              <a:ext cx="4469349" cy="687673"/>
            </a:xfrm>
            <a:prstGeom prst="roundRect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s-CO"/>
            </a:p>
          </p:txBody>
        </p:sp>
        <p:sp>
          <p:nvSpPr>
            <p:cNvPr id="1048655" name="Elipse 165"/>
            <p:cNvSpPr/>
            <p:nvPr/>
          </p:nvSpPr>
          <p:spPr>
            <a:xfrm>
              <a:off x="2539576" y="995098"/>
              <a:ext cx="552001" cy="534851"/>
            </a:xfrm>
            <a:prstGeom prst="ellipse"/>
            <a:solidFill>
              <a:srgbClr val="F5B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</p:grpSp>
      <p:sp>
        <p:nvSpPr>
          <p:cNvPr id="1048656" name="CuadroTexto 170"/>
          <p:cNvSpPr txBox="1"/>
          <p:nvPr/>
        </p:nvSpPr>
        <p:spPr>
          <a:xfrm>
            <a:off x="4620370" y="2076589"/>
            <a:ext cx="4867598" cy="891539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b="1" dirty="0" lang="es-CO"/>
              <a:t>Incrementar la participación de los actores, en el ecosistema de ciencia, tecnología e innovación </a:t>
            </a:r>
          </a:p>
        </p:txBody>
      </p:sp>
      <p:grpSp>
        <p:nvGrpSpPr>
          <p:cNvPr id="59" name="Grupo 173"/>
          <p:cNvGrpSpPr/>
          <p:nvPr/>
        </p:nvGrpSpPr>
        <p:grpSpPr>
          <a:xfrm>
            <a:off x="4108059" y="3158879"/>
            <a:ext cx="6962122" cy="817448"/>
            <a:chOff x="2468023" y="917068"/>
            <a:chExt cx="4796299" cy="694389"/>
          </a:xfrm>
        </p:grpSpPr>
        <p:sp>
          <p:nvSpPr>
            <p:cNvPr id="1048657" name="Elipse 174"/>
            <p:cNvSpPr/>
            <p:nvPr/>
          </p:nvSpPr>
          <p:spPr>
            <a:xfrm>
              <a:off x="2468023" y="917068"/>
              <a:ext cx="730830" cy="694389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58" name="Rectángulo: esquinas redondeadas 175"/>
            <p:cNvSpPr/>
            <p:nvPr/>
          </p:nvSpPr>
          <p:spPr>
            <a:xfrm>
              <a:off x="2794973" y="922383"/>
              <a:ext cx="4469349" cy="687673"/>
            </a:xfrm>
            <a:prstGeom prst="roundRect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s-CO"/>
            </a:p>
          </p:txBody>
        </p:sp>
        <p:sp>
          <p:nvSpPr>
            <p:cNvPr id="1048659" name="Elipse 176"/>
            <p:cNvSpPr/>
            <p:nvPr/>
          </p:nvSpPr>
          <p:spPr>
            <a:xfrm>
              <a:off x="2539576" y="995098"/>
              <a:ext cx="470475" cy="534851"/>
            </a:xfrm>
            <a:prstGeom prst="ellipse"/>
            <a:solidFill>
              <a:srgbClr val="F5B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</p:grpSp>
      <p:sp>
        <p:nvSpPr>
          <p:cNvPr id="1048660" name="CuadroTexto 134"/>
          <p:cNvSpPr txBox="1"/>
          <p:nvPr/>
        </p:nvSpPr>
        <p:spPr>
          <a:xfrm>
            <a:off x="4866966" y="3125251"/>
            <a:ext cx="5890814" cy="1158239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b="1" dirty="0" lang="es-CO"/>
              <a:t>Disminuir las barreras de acceso al mercado laboral, y propender por alternativas comerciales y/o de financiación para el apoyo a emprendimientos en la ciudad</a:t>
            </a:r>
          </a:p>
        </p:txBody>
      </p:sp>
      <p:grpSp>
        <p:nvGrpSpPr>
          <p:cNvPr id="60" name="Grupo 177"/>
          <p:cNvGrpSpPr/>
          <p:nvPr/>
        </p:nvGrpSpPr>
        <p:grpSpPr>
          <a:xfrm>
            <a:off x="3950892" y="4279049"/>
            <a:ext cx="5996769" cy="817448"/>
            <a:chOff x="2468023" y="917068"/>
            <a:chExt cx="4796299" cy="694389"/>
          </a:xfrm>
        </p:grpSpPr>
        <p:sp>
          <p:nvSpPr>
            <p:cNvPr id="1048661" name="Elipse 178"/>
            <p:cNvSpPr/>
            <p:nvPr/>
          </p:nvSpPr>
          <p:spPr>
            <a:xfrm>
              <a:off x="2468023" y="917068"/>
              <a:ext cx="730830" cy="694389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62" name="Rectángulo: esquinas redondeadas 179"/>
            <p:cNvSpPr/>
            <p:nvPr/>
          </p:nvSpPr>
          <p:spPr>
            <a:xfrm>
              <a:off x="2794973" y="922384"/>
              <a:ext cx="4469349" cy="687673"/>
            </a:xfrm>
            <a:prstGeom prst="roundRect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s-CO"/>
            </a:p>
          </p:txBody>
        </p:sp>
        <p:sp>
          <p:nvSpPr>
            <p:cNvPr id="1048663" name="Elipse 180"/>
            <p:cNvSpPr/>
            <p:nvPr/>
          </p:nvSpPr>
          <p:spPr>
            <a:xfrm>
              <a:off x="2539576" y="995098"/>
              <a:ext cx="533248" cy="534851"/>
            </a:xfrm>
            <a:prstGeom prst="ellipse"/>
            <a:solidFill>
              <a:srgbClr val="F5B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</p:grpSp>
      <p:sp>
        <p:nvSpPr>
          <p:cNvPr id="1048664" name="CuadroTexto 136"/>
          <p:cNvSpPr txBox="1"/>
          <p:nvPr/>
        </p:nvSpPr>
        <p:spPr>
          <a:xfrm>
            <a:off x="4741725" y="4368693"/>
            <a:ext cx="5158427" cy="891539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b="1" dirty="0" lang="es-CO"/>
              <a:t>Incrementar programas de generación de ingresos y alternativas económicas a vendedores informales.</a:t>
            </a:r>
          </a:p>
        </p:txBody>
      </p:sp>
      <p:grpSp>
        <p:nvGrpSpPr>
          <p:cNvPr id="61" name="Grupo 182"/>
          <p:cNvGrpSpPr/>
          <p:nvPr/>
        </p:nvGrpSpPr>
        <p:grpSpPr>
          <a:xfrm>
            <a:off x="2505942" y="5388430"/>
            <a:ext cx="6532270" cy="817448"/>
            <a:chOff x="2468023" y="917068"/>
            <a:chExt cx="4796299" cy="694389"/>
          </a:xfrm>
        </p:grpSpPr>
        <p:sp>
          <p:nvSpPr>
            <p:cNvPr id="1048665" name="Elipse 183"/>
            <p:cNvSpPr/>
            <p:nvPr/>
          </p:nvSpPr>
          <p:spPr>
            <a:xfrm>
              <a:off x="2468023" y="917068"/>
              <a:ext cx="730830" cy="694389"/>
            </a:xfrm>
            <a:prstGeom prst="ellipse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  <p:sp>
          <p:nvSpPr>
            <p:cNvPr id="1048666" name="Rectángulo: esquinas redondeadas 184"/>
            <p:cNvSpPr/>
            <p:nvPr/>
          </p:nvSpPr>
          <p:spPr>
            <a:xfrm>
              <a:off x="2794973" y="922384"/>
              <a:ext cx="4469349" cy="687673"/>
            </a:xfrm>
            <a:prstGeom prst="roundRect"/>
            <a:gradFill flip="none" rotWithShape="1">
              <a:gsLst>
                <a:gs pos="0">
                  <a:srgbClr val="F5B02B">
                    <a:tint val="66000"/>
                    <a:satMod val="160000"/>
                  </a:srgbClr>
                </a:gs>
                <a:gs pos="50000">
                  <a:srgbClr val="F5B02B">
                    <a:tint val="44500"/>
                    <a:satMod val="160000"/>
                  </a:srgbClr>
                </a:gs>
                <a:gs pos="100000">
                  <a:srgbClr val="F5B02B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s-CO"/>
            </a:p>
          </p:txBody>
        </p:sp>
        <p:sp>
          <p:nvSpPr>
            <p:cNvPr id="1048667" name="Elipse 185"/>
            <p:cNvSpPr/>
            <p:nvPr/>
          </p:nvSpPr>
          <p:spPr>
            <a:xfrm>
              <a:off x="2539576" y="995098"/>
              <a:ext cx="533248" cy="534851"/>
            </a:xfrm>
            <a:prstGeom prst="ellipse"/>
            <a:solidFill>
              <a:srgbClr val="F5B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s-CO"/>
            </a:p>
          </p:txBody>
        </p:sp>
      </p:grpSp>
      <p:sp>
        <p:nvSpPr>
          <p:cNvPr id="1048668" name="CuadroTexto 1"/>
          <p:cNvSpPr txBox="1"/>
          <p:nvPr/>
        </p:nvSpPr>
        <p:spPr>
          <a:xfrm>
            <a:off x="3390839" y="5627477"/>
            <a:ext cx="5285389" cy="369332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b="1" dirty="0" lang="es-CO"/>
              <a:t>Mejora de la oferta Turística de la ciudad.</a:t>
            </a:r>
          </a:p>
        </p:txBody>
      </p:sp>
      <p:pic>
        <p:nvPicPr>
          <p:cNvPr id="2097159" name="Gráfico 3" descr="Planta con raíces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26248" y="1039325"/>
            <a:ext cx="624512" cy="579625"/>
          </a:xfrm>
          <a:prstGeom prst="rect"/>
        </p:spPr>
      </p:pic>
      <p:pic>
        <p:nvPicPr>
          <p:cNvPr id="2097160" name="Gráfico 4" descr="Luces encendidas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021956" y="2095370"/>
            <a:ext cx="579539" cy="579539"/>
          </a:xfrm>
          <a:prstGeom prst="rect"/>
        </p:spPr>
      </p:pic>
      <p:pic>
        <p:nvPicPr>
          <p:cNvPr id="2097161" name="Gráfico 5" descr="Quiosco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075010" y="4427259"/>
            <a:ext cx="580758" cy="580758"/>
          </a:xfrm>
          <a:prstGeom prst="rect"/>
        </p:spPr>
      </p:pic>
      <p:pic>
        <p:nvPicPr>
          <p:cNvPr id="2097162" name="Gráfico 7" descr="Equipaje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599724" y="5488198"/>
            <a:ext cx="730830" cy="633675"/>
          </a:xfrm>
          <a:prstGeom prst="rect"/>
        </p:spPr>
      </p:pic>
      <p:pic>
        <p:nvPicPr>
          <p:cNvPr id="2097163" name="Gráfico 8" descr="Crecimiento empresarial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321628" y="3304307"/>
            <a:ext cx="565604" cy="565604"/>
          </a:xfrm>
          <a:prstGeom prst="rect"/>
        </p:spPr>
      </p:pic>
      <p:pic>
        <p:nvPicPr>
          <p:cNvPr id="2097164" name="Picture 2" descr="Qué esperar de la alcaldía 2020 - 2023? - Ranki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10566469" y="6033534"/>
            <a:ext cx="1525448" cy="781196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</a:gradFill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Imagen 1" descr="Formato PPT 4.3_4.png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1773"/>
          <a:stretch>
            <a:fillRect/>
          </a:stretch>
        </p:blipFill>
        <p:spPr>
          <a:xfrm>
            <a:off x="9875724" y="1"/>
            <a:ext cx="2322460" cy="6870602"/>
          </a:xfrm>
          <a:prstGeom prst="rect"/>
        </p:spPr>
      </p:pic>
      <p:sp>
        <p:nvSpPr>
          <p:cNvPr id="1048682" name="Rectángulo 2"/>
          <p:cNvSpPr/>
          <p:nvPr/>
        </p:nvSpPr>
        <p:spPr>
          <a:xfrm>
            <a:off x="0" y="0"/>
            <a:ext cx="8533819" cy="528539"/>
          </a:xfrm>
          <a:prstGeom prst="rect"/>
          <a:solidFill>
            <a:srgbClr val="DA0F2B"/>
          </a:solidFill>
          <a:ln>
            <a:solidFill>
              <a:srgbClr val="DA0F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s-MX">
                <a:latin typeface="Calibri" panose="020F0502020204030204" pitchFamily="34" charset="0"/>
                <a:cs typeface="Calibri" panose="020F0502020204030204" pitchFamily="34" charset="0"/>
              </a:rPr>
              <a:t>BALANCE DE EMPALME - PLAN DE DESARROLLO</a:t>
            </a:r>
          </a:p>
        </p:txBody>
      </p:sp>
      <p:sp>
        <p:nvSpPr>
          <p:cNvPr id="1048683" name="Rectángulo 96"/>
          <p:cNvSpPr/>
          <p:nvPr/>
        </p:nvSpPr>
        <p:spPr>
          <a:xfrm>
            <a:off x="860881" y="2045508"/>
            <a:ext cx="2177905" cy="486220"/>
          </a:xfrm>
          <a:prstGeom prst="rect"/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Habilidades financieras y herramientas digitales. </a:t>
            </a:r>
            <a:endParaRPr baseline="0" b="0" cap="none" dirty="0" sz="1200" i="0" kern="0" kumimoji="0" lang="es-CO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48684" name="Rectángulo: esquinas redondeadas 104"/>
          <p:cNvSpPr/>
          <p:nvPr/>
        </p:nvSpPr>
        <p:spPr>
          <a:xfrm>
            <a:off x="528673" y="1397362"/>
            <a:ext cx="2842323" cy="495745"/>
          </a:xfrm>
          <a:prstGeom prst="roundRect"/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b="1" dirty="0" sz="1600" kern="0" lang="es-CO">
                <a:solidFill>
                  <a:sysClr lastClr="000000" val="windowText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SECRETARÍA DE DESARROLLO ECONÓMICO</a:t>
            </a:r>
          </a:p>
        </p:txBody>
      </p:sp>
      <p:sp>
        <p:nvSpPr>
          <p:cNvPr id="1048685" name="CuadroTexto 4"/>
          <p:cNvSpPr txBox="1"/>
          <p:nvPr/>
        </p:nvSpPr>
        <p:spPr>
          <a:xfrm>
            <a:off x="2253217" y="706217"/>
            <a:ext cx="6951981" cy="4470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s-CO">
                <a:latin typeface="Arial Rounded MT Bold" panose="020F0704030504030204" pitchFamily="34" charset="0"/>
              </a:rPr>
              <a:t>INICIATIVAS SECTOR DESARROLLO ECONÓMICO</a:t>
            </a:r>
          </a:p>
        </p:txBody>
      </p:sp>
      <p:cxnSp>
        <p:nvCxnSpPr>
          <p:cNvPr id="3145738" name="Conector recto 6"/>
          <p:cNvCxnSpPr>
            <a:cxnSpLocks/>
          </p:cNvCxnSpPr>
          <p:nvPr/>
        </p:nvCxnSpPr>
        <p:spPr>
          <a:xfrm>
            <a:off x="2822713" y="717628"/>
            <a:ext cx="6362909" cy="0"/>
          </a:xfrm>
          <a:prstGeom prst="line"/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9" name="Conector recto 118"/>
          <p:cNvCxnSpPr>
            <a:cxnSpLocks/>
          </p:cNvCxnSpPr>
          <p:nvPr/>
        </p:nvCxnSpPr>
        <p:spPr>
          <a:xfrm>
            <a:off x="2610678" y="1189512"/>
            <a:ext cx="7010400" cy="0"/>
          </a:xfrm>
          <a:prstGeom prst="line"/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86" name="Rectángulo: esquinas redondeadas 120"/>
          <p:cNvSpPr/>
          <p:nvPr/>
        </p:nvSpPr>
        <p:spPr>
          <a:xfrm>
            <a:off x="4115079" y="1397362"/>
            <a:ext cx="2842323" cy="495745"/>
          </a:xfrm>
          <a:prstGeom prst="roundRect"/>
          <a:solidFill>
            <a:schemeClr val="accent4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b="1" dirty="0" sz="1600" kern="0" lang="es-CO">
                <a:solidFill>
                  <a:sysClr lastClr="000000" val="windowText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INSTITUTO PARA LA ECONOMÍA SOCIAL</a:t>
            </a:r>
          </a:p>
        </p:txBody>
      </p:sp>
      <p:sp>
        <p:nvSpPr>
          <p:cNvPr id="1048687" name="Rectángulo: esquinas redondeadas 11"/>
          <p:cNvSpPr/>
          <p:nvPr/>
        </p:nvSpPr>
        <p:spPr>
          <a:xfrm>
            <a:off x="7701485" y="1397362"/>
            <a:ext cx="2842323" cy="495745"/>
          </a:xfrm>
          <a:prstGeom prst="roundRect"/>
          <a:solidFill>
            <a:schemeClr val="accent5">
              <a:lumMod val="60000"/>
              <a:lumOff val="4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b="1" dirty="0" sz="1600" kern="0" lang="es-CO">
                <a:solidFill>
                  <a:sysClr lastClr="000000" val="windowText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INSTITUTO DISTRITAL DE TURISMO</a:t>
            </a:r>
          </a:p>
        </p:txBody>
      </p:sp>
      <p:sp>
        <p:nvSpPr>
          <p:cNvPr id="1048688" name="Rectángulo 12"/>
          <p:cNvSpPr/>
          <p:nvPr/>
        </p:nvSpPr>
        <p:spPr>
          <a:xfrm>
            <a:off x="860881" y="2586505"/>
            <a:ext cx="2177905" cy="495745"/>
          </a:xfrm>
          <a:prstGeom prst="rect"/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Vehículos de financiamiento</a:t>
            </a:r>
          </a:p>
        </p:txBody>
      </p:sp>
      <p:sp>
        <p:nvSpPr>
          <p:cNvPr id="1048689" name="Rectángulo 14"/>
          <p:cNvSpPr/>
          <p:nvPr/>
        </p:nvSpPr>
        <p:spPr>
          <a:xfrm>
            <a:off x="4459603" y="3274562"/>
            <a:ext cx="2177905" cy="495745"/>
          </a:xfrm>
          <a:prstGeom prst="rect"/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Formación y capacitación para el emprendimiento.</a:t>
            </a:r>
          </a:p>
        </p:txBody>
      </p:sp>
      <p:sp>
        <p:nvSpPr>
          <p:cNvPr id="1048690" name="Rectángulo 16"/>
          <p:cNvSpPr/>
          <p:nvPr/>
        </p:nvSpPr>
        <p:spPr>
          <a:xfrm>
            <a:off x="8093185" y="2065937"/>
            <a:ext cx="2177905" cy="465792"/>
          </a:xfrm>
          <a:prstGeom prst="rect"/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baseline="0" b="0" cap="none" dirty="0" sz="1200" i="0" kern="0" kumimoji="0" lang="es-CO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sym typeface="Arial"/>
              </a:rPr>
              <a:t>Servicios de recorridos turísticos</a:t>
            </a:r>
          </a:p>
        </p:txBody>
      </p:sp>
      <p:sp>
        <p:nvSpPr>
          <p:cNvPr id="1048691" name="Rectángulo 19"/>
          <p:cNvSpPr/>
          <p:nvPr/>
        </p:nvSpPr>
        <p:spPr>
          <a:xfrm>
            <a:off x="4477033" y="2043500"/>
            <a:ext cx="2177905" cy="495745"/>
          </a:xfrm>
          <a:prstGeom prst="rect"/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Participación en ferias institucionales</a:t>
            </a:r>
            <a:endParaRPr baseline="0" b="0" cap="none" dirty="0" sz="1200" i="0" kern="0" kumimoji="0" lang="es-CO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48692" name="Rectángulo 24"/>
          <p:cNvSpPr/>
          <p:nvPr/>
        </p:nvSpPr>
        <p:spPr>
          <a:xfrm>
            <a:off x="860881" y="3142997"/>
            <a:ext cx="2177905" cy="495745"/>
          </a:xfrm>
          <a:prstGeom prst="rect"/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Eventos para el desarrollo empresarial</a:t>
            </a:r>
          </a:p>
        </p:txBody>
      </p:sp>
      <p:sp>
        <p:nvSpPr>
          <p:cNvPr id="1048693" name="Rectángulo 25"/>
          <p:cNvSpPr/>
          <p:nvPr/>
        </p:nvSpPr>
        <p:spPr>
          <a:xfrm>
            <a:off x="860879" y="3715640"/>
            <a:ext cx="2177905" cy="495745"/>
          </a:xfrm>
          <a:prstGeom prst="rect"/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Ruta de empleo y formación para el trabajo</a:t>
            </a:r>
          </a:p>
        </p:txBody>
      </p:sp>
      <p:sp>
        <p:nvSpPr>
          <p:cNvPr id="1048694" name="Rectángulo 33"/>
          <p:cNvSpPr/>
          <p:nvPr/>
        </p:nvSpPr>
        <p:spPr>
          <a:xfrm>
            <a:off x="860881" y="5484511"/>
            <a:ext cx="2177905" cy="495745"/>
          </a:xfrm>
          <a:prstGeom prst="rect"/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Formación productiva y comercial en la ruralidad.</a:t>
            </a:r>
          </a:p>
        </p:txBody>
      </p:sp>
      <p:sp>
        <p:nvSpPr>
          <p:cNvPr id="1048695" name="Rectángulo 35"/>
          <p:cNvSpPr/>
          <p:nvPr/>
        </p:nvSpPr>
        <p:spPr>
          <a:xfrm>
            <a:off x="860879" y="6059322"/>
            <a:ext cx="2177905" cy="495745"/>
          </a:xfrm>
          <a:prstGeom prst="rect"/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Mercados campesinos y fortalecimiento de actores.</a:t>
            </a:r>
          </a:p>
        </p:txBody>
      </p:sp>
      <p:sp>
        <p:nvSpPr>
          <p:cNvPr id="1048696" name="Rectángulo 36"/>
          <p:cNvSpPr/>
          <p:nvPr/>
        </p:nvSpPr>
        <p:spPr>
          <a:xfrm>
            <a:off x="4481899" y="2656944"/>
            <a:ext cx="2177905" cy="495745"/>
          </a:xfrm>
          <a:prstGeom prst="rect"/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baseline="0" b="0" cap="none" dirty="0" sz="1200" i="0" kern="0" kumimoji="0" lang="es-CO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sym typeface="Arial"/>
              </a:rPr>
              <a:t>Servicios de orientación y formación para el empleo</a:t>
            </a:r>
          </a:p>
        </p:txBody>
      </p:sp>
      <p:sp>
        <p:nvSpPr>
          <p:cNvPr id="1048697" name="Rectángulo 37"/>
          <p:cNvSpPr/>
          <p:nvPr/>
        </p:nvSpPr>
        <p:spPr>
          <a:xfrm>
            <a:off x="4471718" y="3924006"/>
            <a:ext cx="2177905" cy="559626"/>
          </a:xfrm>
          <a:prstGeom prst="rect"/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Certificación de actividad económica en plazas de mercado</a:t>
            </a:r>
          </a:p>
        </p:txBody>
      </p:sp>
      <p:sp>
        <p:nvSpPr>
          <p:cNvPr id="1048698" name="Rectángulo 38"/>
          <p:cNvSpPr/>
          <p:nvPr/>
        </p:nvSpPr>
        <p:spPr>
          <a:xfrm>
            <a:off x="4481899" y="4595169"/>
            <a:ext cx="2177905" cy="495745"/>
          </a:xfrm>
          <a:prstGeom prst="rect"/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Uso y aprovechamiento económico de un quiosco</a:t>
            </a:r>
          </a:p>
        </p:txBody>
      </p:sp>
      <p:sp>
        <p:nvSpPr>
          <p:cNvPr id="1048699" name="Rectángulo 39"/>
          <p:cNvSpPr/>
          <p:nvPr/>
        </p:nvSpPr>
        <p:spPr>
          <a:xfrm>
            <a:off x="8093184" y="2604414"/>
            <a:ext cx="2177905" cy="495745"/>
          </a:xfrm>
          <a:prstGeom prst="rect"/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baseline="0" b="0" cap="none" dirty="0" sz="1200" i="0" kern="0" kumimoji="0" lang="es-CO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sym typeface="Arial"/>
              </a:rPr>
              <a:t>Charlas de sensibilización en cultura turística</a:t>
            </a:r>
          </a:p>
        </p:txBody>
      </p:sp>
      <p:sp>
        <p:nvSpPr>
          <p:cNvPr id="1048700" name="Rectángulo 3"/>
          <p:cNvSpPr/>
          <p:nvPr/>
        </p:nvSpPr>
        <p:spPr>
          <a:xfrm>
            <a:off x="8096669" y="3190838"/>
            <a:ext cx="2177905" cy="465792"/>
          </a:xfrm>
          <a:prstGeom prst="rect"/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Integración regional.</a:t>
            </a:r>
            <a:endParaRPr baseline="0" b="0" cap="none" dirty="0" sz="1200" i="0" kern="0" kumimoji="0" lang="es-CO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48701" name="Rectángulo 9"/>
          <p:cNvSpPr/>
          <p:nvPr/>
        </p:nvSpPr>
        <p:spPr>
          <a:xfrm>
            <a:off x="860880" y="4288283"/>
            <a:ext cx="2177905" cy="495745"/>
          </a:xfrm>
          <a:prstGeom prst="rect"/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CO">
                <a:solidFill>
                  <a:sysClr lastClr="000000" val="windowText"/>
                </a:solidFill>
                <a:latin typeface="Arial"/>
                <a:sym typeface="Arial"/>
              </a:rPr>
              <a:t>Competitividad e integración regional.</a:t>
            </a:r>
          </a:p>
        </p:txBody>
      </p:sp>
      <p:sp>
        <p:nvSpPr>
          <p:cNvPr id="1048702" name="Rectángulo 10"/>
          <p:cNvSpPr/>
          <p:nvPr/>
        </p:nvSpPr>
        <p:spPr>
          <a:xfrm>
            <a:off x="866469" y="4860508"/>
            <a:ext cx="2177905" cy="534789"/>
          </a:xfrm>
          <a:prstGeom prst="rect"/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>
              <a:buClr>
                <a:srgbClr val="000000"/>
              </a:buClr>
            </a:pPr>
            <a:r>
              <a:rPr dirty="0" sz="1200" kern="0" lang="es-ES">
                <a:solidFill>
                  <a:sysClr lastClr="000000" val="windowText"/>
                </a:solidFill>
                <a:latin typeface="Arial"/>
                <a:sym typeface="Arial"/>
              </a:rPr>
              <a:t>Relaciones estratégicas entre los sectores público y privado</a:t>
            </a:r>
          </a:p>
        </p:txBody>
      </p:sp>
      <p:sp>
        <p:nvSpPr>
          <p:cNvPr id="1048703" name="CuadroTexto 5"/>
          <p:cNvSpPr txBox="1"/>
          <p:nvPr/>
        </p:nvSpPr>
        <p:spPr>
          <a:xfrm>
            <a:off x="6415522" y="2020321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04" name="CuadroTexto 7"/>
          <p:cNvSpPr txBox="1"/>
          <p:nvPr/>
        </p:nvSpPr>
        <p:spPr>
          <a:xfrm>
            <a:off x="6338736" y="4599362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05" name="CuadroTexto 8"/>
          <p:cNvSpPr txBox="1"/>
          <p:nvPr/>
        </p:nvSpPr>
        <p:spPr>
          <a:xfrm>
            <a:off x="2801504" y="6026300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06" name="CuadroTexto 13"/>
          <p:cNvSpPr txBox="1"/>
          <p:nvPr/>
        </p:nvSpPr>
        <p:spPr>
          <a:xfrm>
            <a:off x="2812108" y="5509916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07" name="CuadroTexto 15"/>
          <p:cNvSpPr txBox="1"/>
          <p:nvPr/>
        </p:nvSpPr>
        <p:spPr>
          <a:xfrm>
            <a:off x="2822713" y="4821525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08" name="CuadroTexto 17"/>
          <p:cNvSpPr txBox="1"/>
          <p:nvPr/>
        </p:nvSpPr>
        <p:spPr>
          <a:xfrm>
            <a:off x="2812108" y="3111277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09" name="CuadroTexto 18"/>
          <p:cNvSpPr txBox="1"/>
          <p:nvPr/>
        </p:nvSpPr>
        <p:spPr>
          <a:xfrm>
            <a:off x="2822713" y="2011909"/>
            <a:ext cx="33581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10" name="CuadroTexto 20"/>
          <p:cNvSpPr txBox="1"/>
          <p:nvPr/>
        </p:nvSpPr>
        <p:spPr>
          <a:xfrm>
            <a:off x="10058639" y="3111277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11" name="CuadroTexto 21"/>
          <p:cNvSpPr txBox="1"/>
          <p:nvPr/>
        </p:nvSpPr>
        <p:spPr>
          <a:xfrm>
            <a:off x="2834046" y="4233436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12" name="CuadroTexto 22"/>
          <p:cNvSpPr txBox="1"/>
          <p:nvPr/>
        </p:nvSpPr>
        <p:spPr>
          <a:xfrm>
            <a:off x="10083822" y="2560556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13" name="CuadroTexto 23"/>
          <p:cNvSpPr txBox="1"/>
          <p:nvPr/>
        </p:nvSpPr>
        <p:spPr>
          <a:xfrm>
            <a:off x="6429403" y="2610405"/>
            <a:ext cx="357022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14" name="CuadroTexto 31"/>
          <p:cNvSpPr txBox="1"/>
          <p:nvPr/>
        </p:nvSpPr>
        <p:spPr>
          <a:xfrm>
            <a:off x="6444633" y="3262671"/>
            <a:ext cx="321558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>
                <a:solidFill>
                  <a:srgbClr val="00B050"/>
                </a:solidFill>
              </a:rPr>
              <a:t>*</a:t>
            </a:r>
            <a:endParaRPr dirty="0" lang="es-CO">
              <a:solidFill>
                <a:srgbClr val="00B050"/>
              </a:solidFill>
            </a:endParaRPr>
          </a:p>
        </p:txBody>
      </p:sp>
      <p:sp>
        <p:nvSpPr>
          <p:cNvPr id="1048715" name="Rectángulo 45"/>
          <p:cNvSpPr/>
          <p:nvPr/>
        </p:nvSpPr>
        <p:spPr>
          <a:xfrm>
            <a:off x="8115819" y="3749459"/>
            <a:ext cx="2177905" cy="465792"/>
          </a:xfrm>
          <a:prstGeom prst="rect"/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</a:pPr>
            <a:r>
              <a:rPr baseline="0" b="0" cap="none" dirty="0" sz="1200" i="0" kern="0" kumimoji="0" lang="es-ES" noProof="0" normalizeH="0" spc="0" strike="noStrike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sym typeface="Arial"/>
              </a:rPr>
              <a:t>Promoción y mercadeo para el  turismo de la ciudad.</a:t>
            </a:r>
            <a:endParaRPr baseline="0" b="0" cap="none" dirty="0" sz="1200" i="0" kern="0" kumimoji="0" lang="es-CO" noProof="0" normalizeH="0" spc="0" strike="noStrike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Rectángulo 2"/>
          <p:cNvSpPr/>
          <p:nvPr/>
        </p:nvSpPr>
        <p:spPr>
          <a:xfrm>
            <a:off x="0" y="0"/>
            <a:ext cx="9717205" cy="487596"/>
          </a:xfrm>
          <a:prstGeom prst="rect"/>
          <a:solidFill>
            <a:srgbClr val="DA0F2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s-MX"/>
              <a:t>BALANCE DE EMPALME – OBSERVACIONES CIUDADANAS</a:t>
            </a:r>
          </a:p>
        </p:txBody>
      </p:sp>
      <p:graphicFrame>
        <p:nvGraphicFramePr>
          <p:cNvPr id="4194309" name="Tabla 9"/>
          <p:cNvGraphicFramePr>
            <a:graphicFrameLocks noGrp="1"/>
          </p:cNvGraphicFramePr>
          <p:nvPr/>
        </p:nvGraphicFramePr>
        <p:xfrm>
          <a:off x="1084944" y="908826"/>
          <a:ext cx="9481525" cy="50403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2657"/>
                <a:gridCol w="7298868"/>
              </a:tblGrid>
              <a:tr h="445842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ES">
                          <a:effectLst/>
                        </a:rPr>
                        <a:t>Observaciones </a:t>
                      </a:r>
                      <a:endParaRPr b="1"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B02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ES">
                          <a:effectLst/>
                        </a:rPr>
                        <a:t>Acciones Secretaría de Desarrollo Económico. </a:t>
                      </a:r>
                      <a:endParaRPr b="1"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B02B"/>
                    </a:solidFill>
                  </a:tcPr>
                </a:tc>
              </a:tr>
              <a:tr h="1587881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>
                          <a:effectLst/>
                        </a:rPr>
                        <a:t>Incumplimiento </a:t>
                      </a:r>
                      <a:br>
                        <a:rPr dirty="0" sz="1400" lang="es-ES">
                          <a:effectLst/>
                        </a:rPr>
                      </a:br>
                      <a:r>
                        <a:rPr dirty="0" sz="1400" lang="es-ES">
                          <a:effectLst/>
                        </a:rPr>
                        <a:t>implementación de la Política de Seguridad Alimentaria y Nutricional.</a:t>
                      </a: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ES">
                          <a:effectLst/>
                        </a:rPr>
                        <a:t>Formulación del plan de acción de la política</a:t>
                      </a:r>
                      <a:r>
                        <a:rPr dirty="0" sz="1400" lang="es-ES">
                          <a:effectLst/>
                        </a:rPr>
                        <a:t>, cuya </a:t>
                      </a:r>
                      <a:r>
                        <a:rPr b="1" dirty="0" sz="1400" lang="es-ES">
                          <a:effectLst/>
                        </a:rPr>
                        <a:t>responsabilidad y acciones de la SDDE </a:t>
                      </a:r>
                      <a:r>
                        <a:rPr dirty="0" sz="1400" lang="es-ES">
                          <a:effectLst/>
                        </a:rPr>
                        <a:t>están orientadas en </a:t>
                      </a:r>
                      <a:r>
                        <a:rPr b="1" dirty="0" sz="1400" lang="es-ES">
                          <a:effectLst/>
                        </a:rPr>
                        <a:t>dos ejes</a:t>
                      </a:r>
                      <a:r>
                        <a:rPr dirty="0" sz="1400" lang="es-ES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ES">
                          <a:effectLst/>
                        </a:rPr>
                        <a:t>- </a:t>
                      </a:r>
                      <a:r>
                        <a:rPr b="1" dirty="0" sz="1400" lang="es-CO">
                          <a:effectLst/>
                        </a:rPr>
                        <a:t>Primer Eje: </a:t>
                      </a:r>
                      <a:r>
                        <a:rPr dirty="0" sz="1400" lang="es-CO">
                          <a:effectLst/>
                        </a:rPr>
                        <a:t>Desarrollo humano para la Soberanía y Seguridad Alimentaria y Nutricional en el Distrito Capital.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CO">
                          <a:effectLst/>
                        </a:rPr>
                        <a:t>- Segundo Eje: </a:t>
                      </a:r>
                      <a:r>
                        <a:rPr dirty="0" sz="1400" lang="es-CO">
                          <a:effectLst/>
                        </a:rPr>
                        <a:t>Sistema de Abastecimiento y Distribución de Alimentos saludables (SADA) y agua, consolidado con una perspectiva Bogotá – Región.</a:t>
                      </a:r>
                    </a:p>
                  </a:txBody>
                  <a:tcPr marL="68580" marR="68580" marT="0" marB="0" anchor="ctr"/>
                </a:tc>
              </a:tr>
              <a:tr h="60661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>
                          <a:effectLst/>
                        </a:rPr>
                        <a:t>Plan Maestro Abastecimiento y RAPE.</a:t>
                      </a: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>
                          <a:effectLst/>
                        </a:rPr>
                        <a:t>Se espera que </a:t>
                      </a:r>
                      <a:r>
                        <a:rPr b="1" dirty="0" sz="1400" lang="es-ES">
                          <a:effectLst/>
                        </a:rPr>
                        <a:t>a finales de 2020 se formule el nuevo plan</a:t>
                      </a:r>
                      <a:r>
                        <a:rPr dirty="0" sz="1400" lang="es-ES">
                          <a:effectLst/>
                        </a:rPr>
                        <a:t>, articulado con el </a:t>
                      </a:r>
                      <a:r>
                        <a:rPr b="1" dirty="0" sz="1400" lang="es-ES">
                          <a:effectLst/>
                        </a:rPr>
                        <a:t>Plan de</a:t>
                      </a:r>
                      <a:r>
                        <a:rPr dirty="0" sz="1400" lang="es-ES">
                          <a:effectLst/>
                        </a:rPr>
                        <a:t> </a:t>
                      </a:r>
                      <a:r>
                        <a:rPr b="1" dirty="0" sz="1400" lang="es-ES">
                          <a:effectLst/>
                        </a:rPr>
                        <a:t>Abastecimiento de la RAPE</a:t>
                      </a:r>
                      <a:r>
                        <a:rPr dirty="0" sz="1400" lang="es-ES">
                          <a:effectLst/>
                        </a:rPr>
                        <a:t>, y que cuente con </a:t>
                      </a:r>
                      <a:r>
                        <a:rPr b="1" dirty="0" sz="1400" lang="es-ES">
                          <a:effectLst/>
                        </a:rPr>
                        <a:t>plan de acción y metas específicas</a:t>
                      </a:r>
                      <a:r>
                        <a:rPr dirty="0" sz="1400" lang="es-ES">
                          <a:effectLst/>
                        </a:rPr>
                        <a:t>.  </a:t>
                      </a:r>
                    </a:p>
                  </a:txBody>
                  <a:tcPr marL="68580" marR="68580" marT="0" marB="0" anchor="ctr"/>
                </a:tc>
              </a:tr>
              <a:tr h="1270288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>
                          <a:effectLst/>
                        </a:rPr>
                        <a:t>Falta de oportunidades empresariales y laborales con enfoque de género, territorial y diferencial. </a:t>
                      </a: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>
                          <a:effectLst/>
                        </a:rPr>
                        <a:t>La SDDE, seguirá </a:t>
                      </a:r>
                      <a:r>
                        <a:rPr b="1" dirty="0" sz="1400" lang="es-ES">
                          <a:effectLst/>
                        </a:rPr>
                        <a:t>promoviendo acciones tendientes a fortalecer capacidades en formación para el trabajo</a:t>
                      </a:r>
                      <a:r>
                        <a:rPr dirty="0" sz="1400" lang="es-ES">
                          <a:effectLst/>
                        </a:rPr>
                        <a:t>, para así </a:t>
                      </a:r>
                      <a:r>
                        <a:rPr b="1" dirty="0" sz="1400" lang="es-ES">
                          <a:effectLst/>
                        </a:rPr>
                        <a:t>mejorar la empleabilidad</a:t>
                      </a:r>
                      <a:r>
                        <a:rPr dirty="0" sz="1400" lang="es-ES">
                          <a:effectLst/>
                        </a:rPr>
                        <a:t> de los ciudadanos. Estas acciones cuentan con </a:t>
                      </a:r>
                      <a:r>
                        <a:rPr b="1" dirty="0" sz="1400" lang="es-ES">
                          <a:effectLst/>
                        </a:rPr>
                        <a:t>enfoque de género, territorial y diferencial</a:t>
                      </a:r>
                      <a:r>
                        <a:rPr dirty="0" sz="1400" lang="es-ES"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972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>
                          <a:effectLst/>
                        </a:rPr>
                        <a:t>Priorizar el desarrollo productivo.</a:t>
                      </a: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</a:t>
                      </a:r>
                      <a:r>
                        <a:rPr b="1" dirty="0" sz="1400" lang="es-ES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 del sector </a:t>
                      </a:r>
                      <a:r>
                        <a:rPr dirty="0" sz="1400" lang="es-ES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están encaminadas en </a:t>
                      </a:r>
                      <a:r>
                        <a:rPr b="1" dirty="0" sz="1400" lang="es-ES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mitigar la crisis ocasionada por el COVID-19</a:t>
                      </a:r>
                      <a:r>
                        <a:rPr dirty="0" sz="1400" lang="es-ES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generando políticas </a:t>
                      </a:r>
                      <a:r>
                        <a:rPr dirty="0" sz="1400" lang="es-CO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b="1" dirty="0" sz="1400" lang="es-CO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apoyo, innovación y fortalecimiento </a:t>
                      </a:r>
                      <a:r>
                        <a:rPr dirty="0" sz="1400" lang="es-CO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el fin de </a:t>
                      </a:r>
                      <a:r>
                        <a:rPr b="1" dirty="0" sz="1400" lang="es-CO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reactivar la economía </a:t>
                      </a:r>
                      <a:r>
                        <a:rPr dirty="0" sz="1400" lang="es-CO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ciudad. </a:t>
                      </a:r>
                      <a:endParaRPr dirty="0" sz="1400" lang="es-ES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97166" name="Picture 2" descr="Qué esperar de la alcaldía 2020 - 2023? - Ranki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566469" y="31682"/>
            <a:ext cx="1525448" cy="781196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Rectángulo 2"/>
          <p:cNvSpPr/>
          <p:nvPr/>
        </p:nvSpPr>
        <p:spPr>
          <a:xfrm>
            <a:off x="0" y="0"/>
            <a:ext cx="9717205" cy="487596"/>
          </a:xfrm>
          <a:prstGeom prst="rect"/>
          <a:solidFill>
            <a:srgbClr val="DA0F2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s-MX"/>
              <a:t>BALANCE DE EMPALME – OBSERVACIONES CIUDADANAS</a:t>
            </a:r>
          </a:p>
        </p:txBody>
      </p:sp>
      <p:graphicFrame>
        <p:nvGraphicFramePr>
          <p:cNvPr id="4194310" name="Tabla 9"/>
          <p:cNvGraphicFramePr>
            <a:graphicFrameLocks noGrp="1"/>
          </p:cNvGraphicFramePr>
          <p:nvPr/>
        </p:nvGraphicFramePr>
        <p:xfrm>
          <a:off x="1147339" y="1377522"/>
          <a:ext cx="9419130" cy="45348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1694"/>
                <a:gridCol w="6737436"/>
              </a:tblGrid>
              <a:tr h="66753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ES">
                          <a:effectLst/>
                        </a:rPr>
                        <a:t>Observaciones </a:t>
                      </a:r>
                      <a:endParaRPr b="1"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B02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ES">
                          <a:effectLst/>
                        </a:rPr>
                        <a:t>Acciones  Instituto Distrital de Turismo</a:t>
                      </a:r>
                      <a:endParaRPr b="1"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B02B"/>
                    </a:solidFill>
                  </a:tcPr>
                </a:tc>
              </a:tr>
              <a:tr h="1493278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CO">
                          <a:effectLst/>
                        </a:rPr>
                        <a:t>Mejorar o redireccionar las estrategias de turismo y ecoturismo en la localidad de Usaquén</a:t>
                      </a: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just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b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 de Santa Cecilia, Cerro Norte (La Mariposa) y Macromural Sol Lunar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se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fortalecieron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 diferentes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recorridos turísticos 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prestados por residentes de la zona, mediante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instalación de 11 señales turísticas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8580" marR="68580" marT="0" marB="0" anchor="ctr"/>
                </a:tc>
              </a:tr>
              <a:tr h="2374089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CO">
                          <a:effectLst/>
                        </a:rPr>
                        <a:t>Existe la necesidad de elaborar un plan de desarrollo integral de turismo en la Localidad de Santa Fe (enfoque turismo receptivo, nacional y de la ciudad). </a:t>
                      </a: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just" defTabSz="457200" eaLnBrk="1" fontAlgn="auto" hangingPunct="1" indent="0" latinLnBrk="0" lvl="0"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IDT ha adelantado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acercamientos con la Alcaldía Local 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activar la Mesa Local de Competitividad Turística de Santa Fe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 partir de la activación de esta instancia, se podrá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consolidar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acción 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</a:t>
                      </a:r>
                      <a:r>
                        <a:rPr b="1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y promoción turística</a:t>
                      </a:r>
                      <a:r>
                        <a:rPr b="0" dirty="0" sz="1400" i="0" kern="1200" lang="es-ES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localidad.</a:t>
                      </a:r>
                      <a:r>
                        <a:rPr dirty="0" sz="1400" lang="es-ES">
                          <a:effectLst/>
                        </a:rPr>
                        <a:t> </a:t>
                      </a: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97167" name="Picture 2" descr="Qué esperar de la alcaldía 2020 - 2023? - Ranki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566469" y="96998"/>
            <a:ext cx="1525448" cy="781196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Rectángulo 2"/>
          <p:cNvSpPr/>
          <p:nvPr/>
        </p:nvSpPr>
        <p:spPr>
          <a:xfrm>
            <a:off x="0" y="0"/>
            <a:ext cx="9717205" cy="487596"/>
          </a:xfrm>
          <a:prstGeom prst="rect"/>
          <a:solidFill>
            <a:srgbClr val="DA0F2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s-MX"/>
              <a:t>BALANCE DE EMPALME – OBSERVACIONES CIUDADANAS</a:t>
            </a:r>
          </a:p>
        </p:txBody>
      </p:sp>
      <p:graphicFrame>
        <p:nvGraphicFramePr>
          <p:cNvPr id="4194311" name="Tabla 9"/>
          <p:cNvGraphicFramePr>
            <a:graphicFrameLocks noGrp="1"/>
          </p:cNvGraphicFramePr>
          <p:nvPr/>
        </p:nvGraphicFramePr>
        <p:xfrm>
          <a:off x="723894" y="878194"/>
          <a:ext cx="9259933" cy="5324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4114"/>
                <a:gridCol w="7525819"/>
              </a:tblGrid>
              <a:tr h="455107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ES">
                          <a:effectLst/>
                        </a:rPr>
                        <a:t>Observaciones </a:t>
                      </a:r>
                      <a:endParaRPr b="1"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B02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b="1" dirty="0" sz="1400" lang="es-ES">
                          <a:effectLst/>
                        </a:rPr>
                        <a:t>Acciones  Instituto para la Economía Social</a:t>
                      </a:r>
                      <a:endParaRPr b="1"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5B02B"/>
                    </a:solidFill>
                  </a:tcPr>
                </a:tc>
              </a:tr>
              <a:tr h="4869783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CO">
                          <a:effectLst/>
                        </a:rPr>
                        <a:t>Apropiación ilegal e indebida ocupación del espacio público./ Ingresos  vendedores informales. </a:t>
                      </a:r>
                      <a:endParaRPr dirty="0" sz="1400" lang="es-CO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/>
                        <a:t>Con el fin de </a:t>
                      </a:r>
                      <a:r>
                        <a:rPr b="1" dirty="0" sz="1400" lang="es-ES"/>
                        <a:t>disminuir las actividades informales en el espacio público</a:t>
                      </a:r>
                      <a:r>
                        <a:rPr dirty="0" sz="1400" lang="es-ES"/>
                        <a:t>. Desde el IPES se realizaron las siguientes acciones: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dirty="0" sz="1400" lang="es-CO"/>
                      </a:br>
                      <a:br>
                        <a:rPr dirty="0" sz="1400" lang="es-CO"/>
                      </a:br>
                      <a:endParaRPr dirty="0" sz="1400" lang="es-CO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CO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CO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dirty="0" sz="1400" lang="es-ES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dirty="0" sz="1400" lang="es-ES"/>
                        <a:t>IPES ha beneficiado a 52.804 vendedores informales con transferencias económicas y 6.877 con ayudas en especie.</a:t>
                      </a:r>
                      <a:endParaRPr dirty="0" sz="1400" lang="es-CO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97168" name="Picture 2" descr="Qué esperar de la alcaldía 2020 - 2023? - Ranki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566469" y="96998"/>
            <a:ext cx="1525448" cy="781196"/>
          </a:xfrm>
          <a:prstGeom prst="rect"/>
          <a:noFill/>
        </p:spPr>
      </p:pic>
      <p:graphicFrame>
        <p:nvGraphicFramePr>
          <p:cNvPr id="4194312" name="Tabla 3"/>
          <p:cNvGraphicFramePr>
            <a:graphicFrameLocks noGrp="1"/>
          </p:cNvGraphicFramePr>
          <p:nvPr/>
        </p:nvGraphicFramePr>
        <p:xfrm>
          <a:off x="3194237" y="2515574"/>
          <a:ext cx="5617995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54"/>
                <a:gridCol w="2783587"/>
                <a:gridCol w="1919954"/>
              </a:tblGrid>
              <a:tr h="251482">
                <a:tc>
                  <a:txBody>
                    <a:bodyPr/>
                    <a:p>
                      <a:pPr algn="ctr"/>
                      <a:r>
                        <a:rPr dirty="0" sz="1400" lang="es-ES">
                          <a:solidFill>
                            <a:schemeClr val="tx1"/>
                          </a:solidFill>
                        </a:rPr>
                        <a:t>Ítem </a:t>
                      </a:r>
                      <a:endParaRPr dirty="0" sz="1400" lang="es-CO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B02B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400" lang="es-ES">
                          <a:solidFill>
                            <a:schemeClr val="tx1"/>
                          </a:solidFill>
                        </a:rPr>
                        <a:t>Descripción</a:t>
                      </a:r>
                      <a:endParaRPr dirty="0" sz="1400" lang="es-CO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B02B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400" lang="es-ES">
                          <a:solidFill>
                            <a:schemeClr val="tx1"/>
                          </a:solidFill>
                        </a:rPr>
                        <a:t>Avance físico </a:t>
                      </a:r>
                      <a:endParaRPr dirty="0" sz="1400" lang="es-CO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B02B"/>
                    </a:solidFill>
                  </a:tcPr>
                </a:tc>
              </a:tr>
              <a:tr h="377222">
                <a:tc>
                  <a:txBody>
                    <a:bodyPr/>
                    <a:p>
                      <a:r>
                        <a:rPr dirty="0" sz="1000" lang="es-CO"/>
                        <a:t>REDEP - Quioscos: </a:t>
                      </a:r>
                    </a:p>
                  </a:txBody>
                  <a:tcPr anchor="ctr">
                    <a:solidFill>
                      <a:srgbClr val="F5B12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p>
                      <a:r>
                        <a:rPr dirty="0" sz="1000" lang="es-ES"/>
                        <a:t>Mobiliario urbano ubicado en los corredores peatonales del espacio público en algunas localidades de la Ciudad</a:t>
                      </a:r>
                      <a:endParaRPr dirty="0" sz="1000" lang="es-CO"/>
                    </a:p>
                  </a:txBody>
                  <a:tcPr anchor="ctr">
                    <a:solidFill>
                      <a:srgbClr val="F5B12E">
                        <a:alpha val="10000"/>
                      </a:srgbClr>
                    </a:solidFill>
                  </a:tcPr>
                </a:tc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000" lang="es-CO"/>
                        <a:t>189</a:t>
                      </a:r>
                    </a:p>
                    <a:p>
                      <a:pPr algn="ctr"/>
                      <a:endParaRPr dirty="0" sz="1000" lang="es-CO"/>
                    </a:p>
                  </a:txBody>
                  <a:tcPr anchor="ctr">
                    <a:solidFill>
                      <a:srgbClr val="F5B12E">
                        <a:alpha val="10000"/>
                      </a:srgbClr>
                    </a:solidFill>
                  </a:tcPr>
                </a:tc>
              </a:tr>
              <a:tr h="482006">
                <a:tc>
                  <a:txBody>
                    <a:bodyPr/>
                    <a:p>
                      <a:r>
                        <a:rPr dirty="0" sz="1000" lang="es-CO"/>
                        <a:t>REDEP – Mobiliario semiestacionario: </a:t>
                      </a:r>
                    </a:p>
                  </a:txBody>
                  <a:tcPr anchor="ctr">
                    <a:solidFill>
                      <a:srgbClr val="FEF7EA"/>
                    </a:solidFill>
                  </a:tcPr>
                </a:tc>
                <a:tc>
                  <a:txBody>
                    <a:bodyPr/>
                    <a:p>
                      <a:r>
                        <a:rPr dirty="0" sz="1000" lang="es-ES"/>
                        <a:t>Mobiliario urbano en el espacio público donde se vende confitería, bebidas calientes, flores, frutas enteras, aguacates y jugos naturales empacados.</a:t>
                      </a:r>
                      <a:endParaRPr dirty="0" sz="1000" lang="es-CO"/>
                    </a:p>
                  </a:txBody>
                  <a:tcPr anchor="ctr">
                    <a:solidFill>
                      <a:srgbClr val="FEF7EA"/>
                    </a:solidFill>
                  </a:tcPr>
                </a:tc>
                <a:tc>
                  <a:txBody>
                    <a:bodyPr/>
                    <a:p>
                      <a:pPr algn="ctr" defTabSz="4572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000" lang="es-CO"/>
                        <a:t>314</a:t>
                      </a:r>
                    </a:p>
                    <a:p>
                      <a:pPr algn="ctr"/>
                      <a:endParaRPr dirty="0" sz="1000" lang="es-CO"/>
                    </a:p>
                  </a:txBody>
                  <a:tcPr anchor="ctr">
                    <a:solidFill>
                      <a:srgbClr val="FEF7EA"/>
                    </a:solidFill>
                  </a:tcPr>
                </a:tc>
              </a:tr>
              <a:tr h="796358">
                <a:tc>
                  <a:txBody>
                    <a:bodyPr/>
                    <a:p>
                      <a:r>
                        <a:rPr dirty="0" sz="1000" lang="es-CO"/>
                        <a:t>Centros comerciales: </a:t>
                      </a:r>
                    </a:p>
                  </a:txBody>
                  <a:tcPr anchor="ctr">
                    <a:solidFill>
                      <a:srgbClr val="FEF7EA"/>
                    </a:solidFill>
                  </a:tcPr>
                </a:tc>
                <a:tc>
                  <a:txBody>
                    <a:bodyPr/>
                    <a:p>
                      <a:r>
                        <a:rPr dirty="0" sz="1000" lang="es-ES"/>
                        <a:t>Espacios comerciales administrados por la Entidad, en donde los vendedores informales que ingresan a este servicio, realizan sus actividades comerciales en módulos, locales, cafeterías y espacios que conforman esta alternativa comercial</a:t>
                      </a:r>
                      <a:endParaRPr dirty="0" sz="1000" lang="es-CO"/>
                    </a:p>
                  </a:txBody>
                  <a:tcPr anchor="ctr">
                    <a:solidFill>
                      <a:srgbClr val="FEF7EA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CO"/>
                        <a:t>128</a:t>
                      </a:r>
                    </a:p>
                  </a:txBody>
                  <a:tcPr anchor="ctr">
                    <a:solidFill>
                      <a:srgbClr val="FEF7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ítulo 1"/>
          <p:cNvSpPr txBox="1"/>
          <p:nvPr/>
        </p:nvSpPr>
        <p:spPr>
          <a:xfrm>
            <a:off x="4495801" y="3175784"/>
            <a:ext cx="3872345" cy="857913"/>
          </a:xfrm>
          <a:prstGeom prst="rect"/>
        </p:spPr>
        <p:txBody>
          <a:bodyPr anchor="ctr" bIns="45720" lIns="91440" rIns="91440" rtlCol="0" tIns="45720" vert="horz">
            <a:normAutofit fontScale="50000" lnSpcReduction="20000"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b="1" dirty="0" sz="12800" lang="es-ES">
                <a:solidFill>
                  <a:schemeClr val="bg1"/>
                </a:solidFill>
                <a:latin typeface="Arial Narrow"/>
                <a:cs typeface="Arial Narrow"/>
              </a:rPr>
              <a:t>Gracias</a:t>
            </a:r>
          </a:p>
          <a:p>
            <a:pPr algn="l"/>
            <a:endParaRPr dirty="0" sz="3200" lang="es-ES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predeterminado">
  <a:themeElements>
    <a:clrScheme name="Crepúsculo">
      <a:dk1>
        <a:sysClr lastClr="000000" val="windowText"/>
      </a:dk1>
      <a:lt1>
        <a:sysClr lastClr="FFFFFF" val="window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5.xml><?xml version="1.0" encoding="utf-8"?>
<a:theme xmlns:a="http://schemas.openxmlformats.org/drawingml/2006/main" name="2_Office Theme">
  <a:themeElements>
    <a:clrScheme name="Custom 19">
      <a:dk1>
        <a:sysClr lastClr="000000" val="windowText"/>
      </a:dk1>
      <a:lt1>
        <a:srgbClr val="FFFFFF"/>
      </a:lt1>
      <a:dk2>
        <a:srgbClr val="3F3F3F"/>
      </a:dk2>
      <a:lt2>
        <a:srgbClr val="E7E6E6"/>
      </a:lt2>
      <a:accent1>
        <a:srgbClr val="AEABAB"/>
      </a:accent1>
      <a:accent2>
        <a:srgbClr val="2E0927"/>
      </a:accent2>
      <a:accent3>
        <a:srgbClr val="D90000"/>
      </a:accent3>
      <a:accent4>
        <a:srgbClr val="FF2D00"/>
      </a:accent4>
      <a:accent5>
        <a:srgbClr val="FF8C00"/>
      </a:accent5>
      <a:accent6>
        <a:srgbClr val="04756F"/>
      </a:accent6>
      <a:hlink>
        <a:srgbClr val="AEABAB"/>
      </a:hlink>
      <a:folHlink>
        <a:srgbClr val="AEABAB"/>
      </a:folHlink>
    </a:clrScheme>
    <a:fontScheme name="Open Sans &amp; Crimson Text">
      <a:majorFont>
        <a:latin typeface="Open Sans"/>
        <a:ea typeface=""/>
        <a:cs typeface=""/>
      </a:majorFont>
      <a:minorFont>
        <a:latin typeface="Crimson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6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alcaldia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Presentación de PowerPoint</dc:title>
  <dc:creator>Comunicaciones Ac</dc:creator>
  <cp:lastModifiedBy>Manuela Gomez</cp:lastModifiedBy>
  <dcterms:created xsi:type="dcterms:W3CDTF">2020-01-11T04:21:22Z</dcterms:created>
  <dcterms:modified xsi:type="dcterms:W3CDTF">2020-08-22T16:35:58Z</dcterms:modified>
</cp:coreProperties>
</file>